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s/modernComment_12C_3D2CAEBB.xml" ContentType="application/vnd.ms-powerpoint.comments+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4" r:id="rId2"/>
    <p:sldId id="314" r:id="rId3"/>
    <p:sldId id="297" r:id="rId4"/>
    <p:sldId id="265" r:id="rId5"/>
    <p:sldId id="266" r:id="rId6"/>
    <p:sldId id="263" r:id="rId7"/>
    <p:sldId id="264" r:id="rId8"/>
    <p:sldId id="293" r:id="rId9"/>
    <p:sldId id="292" r:id="rId10"/>
    <p:sldId id="300" r:id="rId11"/>
    <p:sldId id="319" r:id="rId12"/>
    <p:sldId id="290" r:id="rId13"/>
    <p:sldId id="308" r:id="rId14"/>
    <p:sldId id="273" r:id="rId15"/>
    <p:sldId id="258" r:id="rId16"/>
    <p:sldId id="316" r:id="rId17"/>
    <p:sldId id="320" r:id="rId18"/>
    <p:sldId id="269" r:id="rId19"/>
    <p:sldId id="322" r:id="rId20"/>
    <p:sldId id="324" r:id="rId21"/>
    <p:sldId id="313" r:id="rId22"/>
    <p:sldId id="309" r:id="rId23"/>
    <p:sldId id="325" r:id="rId24"/>
    <p:sldId id="311" r:id="rId25"/>
    <p:sldId id="261" r:id="rId26"/>
    <p:sldId id="318" r:id="rId27"/>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71743E-DA63-DBC1-1303-9B4622922D32}" name="Filgueira, Rodrigo" initials="FR" userId="Filgueira, Rodrigo"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588" autoAdjust="0"/>
  </p:normalViewPr>
  <p:slideViewPr>
    <p:cSldViewPr snapToGrid="0">
      <p:cViewPr varScale="1">
        <p:scale>
          <a:sx n="76" d="100"/>
          <a:sy n="76" d="100"/>
        </p:scale>
        <p:origin x="778" y="58"/>
      </p:cViewPr>
      <p:guideLst/>
    </p:cSldViewPr>
  </p:slideViewPr>
  <p:outlineViewPr>
    <p:cViewPr>
      <p:scale>
        <a:sx n="33" d="100"/>
        <a:sy n="33" d="100"/>
      </p:scale>
      <p:origin x="0" y="-228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omments/modernComment_12C_3D2CAEBB.xml><?xml version="1.0" encoding="utf-8"?>
<p188:cmLst xmlns:a="http://schemas.openxmlformats.org/drawingml/2006/main" xmlns:r="http://schemas.openxmlformats.org/officeDocument/2006/relationships" xmlns:p188="http://schemas.microsoft.com/office/powerpoint/2018/8/main">
  <p188:cm id="{65D72B66-40EC-42FE-A053-E58352526BE4}" authorId="{CC71743E-DA63-DBC1-1303-9B4622922D32}" created="2023-10-11T03:22:45.062">
    <pc:sldMkLst xmlns:pc="http://schemas.microsoft.com/office/powerpoint/2013/main/command">
      <pc:docMk/>
      <pc:sldMk cId="1026338491" sldId="300"/>
    </pc:sldMkLst>
    <p188:txBody>
      <a:bodyPr/>
      <a:lstStyle/>
      <a:p>
        <a:r>
          <a:rPr lang="es-419"/>
          <a:t>Cambiar imagen por complementariedad.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70089-841C-4BFF-86E8-1AE101BEDD11}" type="datetimeFigureOut">
              <a:rPr lang="es-419" smtClean="0"/>
              <a:t>10/10/2023</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5283-8768-43C0-8045-FE6EA958C524}" type="slidenum">
              <a:rPr lang="es-419" smtClean="0"/>
              <a:t>‹#›</a:t>
            </a:fld>
            <a:endParaRPr lang="es-419"/>
          </a:p>
        </p:txBody>
      </p:sp>
    </p:spTree>
    <p:extLst>
      <p:ext uri="{BB962C8B-B14F-4D97-AF65-F5344CB8AC3E}">
        <p14:creationId xmlns:p14="http://schemas.microsoft.com/office/powerpoint/2010/main" val="220443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Promesas de productividad</a:t>
            </a:r>
          </a:p>
          <a:p>
            <a:r>
              <a:rPr lang="es-419" dirty="0"/>
              <a:t>Promesas de inclusión</a:t>
            </a:r>
          </a:p>
          <a:p>
            <a:r>
              <a:rPr lang="es-419" dirty="0"/>
              <a:t>La automatización como el problema central</a:t>
            </a:r>
          </a:p>
          <a:p>
            <a:pPr lvl="1"/>
            <a:r>
              <a:rPr lang="es-419" dirty="0"/>
              <a:t>Frey &amp; Osborne, Autor, etc.</a:t>
            </a:r>
          </a:p>
          <a:p>
            <a:pPr lvl="1"/>
            <a:r>
              <a:rPr lang="es-419" dirty="0"/>
              <a:t>Polarización</a:t>
            </a:r>
          </a:p>
          <a:p>
            <a:pPr lvl="1"/>
            <a:r>
              <a:rPr lang="es-419" dirty="0"/>
              <a:t>Habilidades de mayor calificación</a:t>
            </a:r>
          </a:p>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4</a:t>
            </a:fld>
            <a:endParaRPr lang="es-419"/>
          </a:p>
        </p:txBody>
      </p:sp>
    </p:spTree>
    <p:extLst>
      <p:ext uri="{BB962C8B-B14F-4D97-AF65-F5344CB8AC3E}">
        <p14:creationId xmlns:p14="http://schemas.microsoft.com/office/powerpoint/2010/main" val="268092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Desafíos</a:t>
            </a:r>
          </a:p>
          <a:p>
            <a:r>
              <a:rPr lang="es-419" dirty="0"/>
              <a:t>Brecha empresarial</a:t>
            </a:r>
          </a:p>
          <a:p>
            <a:r>
              <a:rPr lang="es-419" dirty="0"/>
              <a:t>Brecha digital</a:t>
            </a:r>
          </a:p>
          <a:p>
            <a:r>
              <a:rPr lang="es-419" dirty="0"/>
              <a:t>Brechas de cualificación</a:t>
            </a:r>
          </a:p>
          <a:p>
            <a:r>
              <a:rPr lang="es-419" dirty="0"/>
              <a:t>Consideraciones éticas</a:t>
            </a:r>
          </a:p>
          <a:p>
            <a:r>
              <a:rPr lang="es-419" dirty="0"/>
              <a:t>Ciberseguridad</a:t>
            </a:r>
          </a:p>
          <a:p>
            <a:endParaRPr lang="es-419" dirty="0"/>
          </a:p>
          <a:p>
            <a:pPr marL="0" indent="0">
              <a:buNone/>
            </a:pPr>
            <a:r>
              <a:rPr lang="es-419" b="1" dirty="0"/>
              <a:t>(i) El desarrollo de competencias parece clave.</a:t>
            </a:r>
          </a:p>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7</a:t>
            </a:fld>
            <a:endParaRPr lang="es-419"/>
          </a:p>
        </p:txBody>
      </p:sp>
    </p:spTree>
    <p:extLst>
      <p:ext uri="{BB962C8B-B14F-4D97-AF65-F5344CB8AC3E}">
        <p14:creationId xmlns:p14="http://schemas.microsoft.com/office/powerpoint/2010/main" val="38748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9</a:t>
            </a:fld>
            <a:endParaRPr lang="es-419"/>
          </a:p>
        </p:txBody>
      </p:sp>
    </p:spTree>
    <p:extLst>
      <p:ext uri="{BB962C8B-B14F-4D97-AF65-F5344CB8AC3E}">
        <p14:creationId xmlns:p14="http://schemas.microsoft.com/office/powerpoint/2010/main" val="77865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10</a:t>
            </a:fld>
            <a:endParaRPr lang="es-419"/>
          </a:p>
        </p:txBody>
      </p:sp>
    </p:spTree>
    <p:extLst>
      <p:ext uri="{BB962C8B-B14F-4D97-AF65-F5344CB8AC3E}">
        <p14:creationId xmlns:p14="http://schemas.microsoft.com/office/powerpoint/2010/main" val="401695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12</a:t>
            </a:fld>
            <a:endParaRPr lang="es-419"/>
          </a:p>
        </p:txBody>
      </p:sp>
    </p:spTree>
    <p:extLst>
      <p:ext uri="{BB962C8B-B14F-4D97-AF65-F5344CB8AC3E}">
        <p14:creationId xmlns:p14="http://schemas.microsoft.com/office/powerpoint/2010/main" val="198128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dirty="0"/>
              <a:t>La idea es que esa demanda por competencias más complejas tiene que ver con la economía digital, tiene que ver con organizaciones que abordaron el proceso de transformación digital en el sentido de aprovechar las oportunidades y abordar las amenazas.</a:t>
            </a:r>
          </a:p>
          <a:p>
            <a:r>
              <a:rPr lang="es-419" dirty="0"/>
              <a:t>3 tipos de impacto – informe productividad</a:t>
            </a:r>
          </a:p>
          <a:p>
            <a:r>
              <a:rPr lang="es-419" dirty="0"/>
              <a:t>3 etapas</a:t>
            </a:r>
          </a:p>
          <a:p>
            <a:r>
              <a:rPr lang="es-419" dirty="0"/>
              <a:t>3 factores</a:t>
            </a:r>
          </a:p>
          <a:p>
            <a:r>
              <a:rPr lang="es-419" dirty="0"/>
              <a:t>Genera demandas por competencias</a:t>
            </a:r>
          </a:p>
          <a:p>
            <a:pPr lvl="1"/>
            <a:r>
              <a:rPr lang="es-419" dirty="0"/>
              <a:t>Digitales</a:t>
            </a:r>
          </a:p>
          <a:p>
            <a:pPr lvl="1"/>
            <a:r>
              <a:rPr lang="es-419" dirty="0"/>
              <a:t>Para la economía digital.</a:t>
            </a:r>
          </a:p>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15</a:t>
            </a:fld>
            <a:endParaRPr lang="es-419"/>
          </a:p>
        </p:txBody>
      </p:sp>
    </p:spTree>
    <p:extLst>
      <p:ext uri="{BB962C8B-B14F-4D97-AF65-F5344CB8AC3E}">
        <p14:creationId xmlns:p14="http://schemas.microsoft.com/office/powerpoint/2010/main" val="61102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E42D5283-8768-43C0-8045-FE6EA958C524}" type="slidenum">
              <a:rPr lang="es-419" smtClean="0"/>
              <a:t>20</a:t>
            </a:fld>
            <a:endParaRPr lang="es-419"/>
          </a:p>
        </p:txBody>
      </p:sp>
    </p:spTree>
    <p:extLst>
      <p:ext uri="{BB962C8B-B14F-4D97-AF65-F5344CB8AC3E}">
        <p14:creationId xmlns:p14="http://schemas.microsoft.com/office/powerpoint/2010/main" val="240369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B080-0DF4-AE42-6265-AA706D1EBC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FAD6489B-BC8D-51BF-0DB2-99B94202B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8E57E811-60D7-E8C2-7E7D-3D889FC7CEA5}"/>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5" name="Footer Placeholder 4">
            <a:extLst>
              <a:ext uri="{FF2B5EF4-FFF2-40B4-BE49-F238E27FC236}">
                <a16:creationId xmlns:a16="http://schemas.microsoft.com/office/drawing/2014/main" id="{7DD853BB-38E6-2E2F-DCBB-1F0C307A2A13}"/>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2A646258-D95E-4E21-6E12-FF2F4139DF89}"/>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9276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B0B2-0FD9-E91D-4927-3AB55C6D7904}"/>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332008B8-64C7-CF2B-2D08-822804918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9160D43E-180D-092E-9B28-4E3A7FC86E54}"/>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5" name="Footer Placeholder 4">
            <a:extLst>
              <a:ext uri="{FF2B5EF4-FFF2-40B4-BE49-F238E27FC236}">
                <a16:creationId xmlns:a16="http://schemas.microsoft.com/office/drawing/2014/main" id="{587327EB-EE96-CB8C-DAAE-C901A9A057ED}"/>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511FFAF1-2C2F-57DB-8FB6-EACC6FA8B0CE}"/>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360425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927D0-EFE3-FDC6-EC1D-07B405B4C0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5EC7E13-C834-4038-6258-E68993E70D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13342C2C-E3F4-BAC3-34AE-11031BCE7102}"/>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5" name="Footer Placeholder 4">
            <a:extLst>
              <a:ext uri="{FF2B5EF4-FFF2-40B4-BE49-F238E27FC236}">
                <a16:creationId xmlns:a16="http://schemas.microsoft.com/office/drawing/2014/main" id="{5FE563F7-6AD4-D04F-D3D9-6DAEE6C96115}"/>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A81F37DA-C22C-8D26-C33B-4A902D4D1538}"/>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455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B040-8B33-1CE7-6805-161C2FFE1848}"/>
              </a:ext>
            </a:extLst>
          </p:cNvPr>
          <p:cNvSpPr>
            <a:spLocks noGrp="1"/>
          </p:cNvSpPr>
          <p:nvPr>
            <p:ph type="title"/>
          </p:nvPr>
        </p:nvSpPr>
        <p:spPr>
          <a:xfrm>
            <a:off x="838200" y="365126"/>
            <a:ext cx="10515600" cy="1084984"/>
          </a:xfr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D996B2A4-E8F9-37C3-A624-2834A52A28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A953B78B-98CF-4A78-0592-C5EDB8AE37D1}"/>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5" name="Footer Placeholder 4">
            <a:extLst>
              <a:ext uri="{FF2B5EF4-FFF2-40B4-BE49-F238E27FC236}">
                <a16:creationId xmlns:a16="http://schemas.microsoft.com/office/drawing/2014/main" id="{B44B1403-C934-B6EF-62D3-60412DF5ABA8}"/>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B83FA338-CB11-1712-4ACD-2D130CEFA886}"/>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369339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1AA8-0F82-6F6B-E787-F2019DA26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9C0820C4-5973-7938-31D0-8F59C38B71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45F38-A2DD-E528-D225-2F938603A672}"/>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5" name="Footer Placeholder 4">
            <a:extLst>
              <a:ext uri="{FF2B5EF4-FFF2-40B4-BE49-F238E27FC236}">
                <a16:creationId xmlns:a16="http://schemas.microsoft.com/office/drawing/2014/main" id="{D4CA50FA-C288-4A04-1392-D03B76A80D57}"/>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AEAB3728-8504-6A04-4604-EF5CECA46F1F}"/>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384733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C718-2E2A-897B-6D30-BA569F0A8B19}"/>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282C03C1-8A72-D5BA-0118-006C428C2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C1B0AF15-0459-78A7-5D77-712713B61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A5855014-5E4C-29F9-014C-5107D688B76C}"/>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6" name="Footer Placeholder 5">
            <a:extLst>
              <a:ext uri="{FF2B5EF4-FFF2-40B4-BE49-F238E27FC236}">
                <a16:creationId xmlns:a16="http://schemas.microsoft.com/office/drawing/2014/main" id="{D2F1FC18-34D6-A410-B3C8-0A490CC9DBE4}"/>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8C4CDD12-5ED5-89AD-4EF2-8A0EB96F91E4}"/>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408280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1E15-9B31-12FF-6775-5853CB84C0FF}"/>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896886D9-27E9-6CB2-3A68-37D7084AD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65293-5BBD-8DB4-B623-F4868D6C3A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6B9EC6F5-5D27-5008-801A-C177D3DBC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5AA3B0-66AB-94AF-24EF-C90F8A7CED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C560788D-D349-A6B6-4D2C-99406EF9A9AE}"/>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8" name="Footer Placeholder 7">
            <a:extLst>
              <a:ext uri="{FF2B5EF4-FFF2-40B4-BE49-F238E27FC236}">
                <a16:creationId xmlns:a16="http://schemas.microsoft.com/office/drawing/2014/main" id="{975815AF-110B-543F-2313-783B109B8EBB}"/>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1BA49045-06E9-25BE-9200-EFE464067822}"/>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252722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D88E-704A-5FEF-D4E5-8D2DA40F1617}"/>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EF397C00-E3E5-D07C-E0F6-FCDD3636D895}"/>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4" name="Footer Placeholder 3">
            <a:extLst>
              <a:ext uri="{FF2B5EF4-FFF2-40B4-BE49-F238E27FC236}">
                <a16:creationId xmlns:a16="http://schemas.microsoft.com/office/drawing/2014/main" id="{80C0D659-B706-DEEA-BE4B-A1E36EC100BB}"/>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D1ADB115-24F0-9467-BBCC-3DE6EF5B1A60}"/>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74127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C4021-47D4-D6EA-78F4-A22B1ABD657C}"/>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3" name="Footer Placeholder 2">
            <a:extLst>
              <a:ext uri="{FF2B5EF4-FFF2-40B4-BE49-F238E27FC236}">
                <a16:creationId xmlns:a16="http://schemas.microsoft.com/office/drawing/2014/main" id="{812F4C1C-6E99-FA28-8D51-85AE4F5F4C3C}"/>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id="{77C652E9-2427-3EB6-278C-BD70BF8A8E1A}"/>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95814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CDC3-C3F6-294D-AA9A-D2B1F57E9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49D9995C-B1D9-D68A-A702-1A5A6411D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A522C3D3-7DE7-D0AC-661E-F9C76CC23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F3D85-225A-DB3D-63EF-453AF9597440}"/>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6" name="Footer Placeholder 5">
            <a:extLst>
              <a:ext uri="{FF2B5EF4-FFF2-40B4-BE49-F238E27FC236}">
                <a16:creationId xmlns:a16="http://schemas.microsoft.com/office/drawing/2014/main" id="{9E0C936B-656E-C365-1500-80F6171DA22D}"/>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02CF2B09-B572-E45D-4F5B-BA26302CDEB3}"/>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164457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CF3F-C6F0-557F-1D6A-F664A76F6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72F5E995-A0FB-7375-C938-203C72487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4104CB8C-996F-30BE-00BA-B69A4EF28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C0A5F-539E-0DB2-1CD9-DFB3D71D6482}"/>
              </a:ext>
            </a:extLst>
          </p:cNvPr>
          <p:cNvSpPr>
            <a:spLocks noGrp="1"/>
          </p:cNvSpPr>
          <p:nvPr>
            <p:ph type="dt" sz="half" idx="10"/>
          </p:nvPr>
        </p:nvSpPr>
        <p:spPr/>
        <p:txBody>
          <a:bodyPr/>
          <a:lstStyle/>
          <a:p>
            <a:fld id="{BC08221D-CC1C-49A4-BF31-0B8DF54F28C4}" type="datetimeFigureOut">
              <a:rPr lang="es-419" smtClean="0"/>
              <a:t>10/10/2023</a:t>
            </a:fld>
            <a:endParaRPr lang="es-419"/>
          </a:p>
        </p:txBody>
      </p:sp>
      <p:sp>
        <p:nvSpPr>
          <p:cNvPr id="6" name="Footer Placeholder 5">
            <a:extLst>
              <a:ext uri="{FF2B5EF4-FFF2-40B4-BE49-F238E27FC236}">
                <a16:creationId xmlns:a16="http://schemas.microsoft.com/office/drawing/2014/main" id="{9D468180-B839-D9A0-A604-BCBC0E6A6CD8}"/>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DEABAB99-CAAC-95D1-6389-3849338D8A0C}"/>
              </a:ext>
            </a:extLst>
          </p:cNvPr>
          <p:cNvSpPr>
            <a:spLocks noGrp="1"/>
          </p:cNvSpPr>
          <p:nvPr>
            <p:ph type="sldNum" sz="quarter" idx="12"/>
          </p:nvPr>
        </p:nvSpPr>
        <p:spPr/>
        <p:txBody>
          <a:bodyPr/>
          <a:lstStyle/>
          <a:p>
            <a:fld id="{A5C78752-C927-4618-B82A-2FD9CD0FEA69}" type="slidenum">
              <a:rPr lang="es-419" smtClean="0"/>
              <a:t>‹#›</a:t>
            </a:fld>
            <a:endParaRPr lang="es-419"/>
          </a:p>
        </p:txBody>
      </p:sp>
    </p:spTree>
    <p:extLst>
      <p:ext uri="{BB962C8B-B14F-4D97-AF65-F5344CB8AC3E}">
        <p14:creationId xmlns:p14="http://schemas.microsoft.com/office/powerpoint/2010/main" val="265132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8171D-39C7-6F29-5639-FBC9519AF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419" dirty="0"/>
          </a:p>
        </p:txBody>
      </p:sp>
      <p:sp>
        <p:nvSpPr>
          <p:cNvPr id="3" name="Text Placeholder 2">
            <a:extLst>
              <a:ext uri="{FF2B5EF4-FFF2-40B4-BE49-F238E27FC236}">
                <a16:creationId xmlns:a16="http://schemas.microsoft.com/office/drawing/2014/main" id="{D0BE27A3-9C84-B692-81E4-E1EEED26A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98E77894-6A87-AA56-35B0-C48EF698C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8221D-CC1C-49A4-BF31-0B8DF54F28C4}" type="datetimeFigureOut">
              <a:rPr lang="es-419" smtClean="0"/>
              <a:t>10/10/2023</a:t>
            </a:fld>
            <a:endParaRPr lang="es-419"/>
          </a:p>
        </p:txBody>
      </p:sp>
      <p:sp>
        <p:nvSpPr>
          <p:cNvPr id="5" name="Footer Placeholder 4">
            <a:extLst>
              <a:ext uri="{FF2B5EF4-FFF2-40B4-BE49-F238E27FC236}">
                <a16:creationId xmlns:a16="http://schemas.microsoft.com/office/drawing/2014/main" id="{1814C771-978D-A37B-8C0A-EC5A5ECF5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01A3BCF1-EE1F-624E-9A03-51DAF0342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78752-C927-4618-B82A-2FD9CD0FEA69}" type="slidenum">
              <a:rPr lang="es-419" smtClean="0"/>
              <a:t>‹#›</a:t>
            </a:fld>
            <a:endParaRPr lang="es-419"/>
          </a:p>
        </p:txBody>
      </p:sp>
      <p:pic>
        <p:nvPicPr>
          <p:cNvPr id="8" name="Picture 7" descr="A close-up of a sign&#10;&#10;Description automatically generated">
            <a:extLst>
              <a:ext uri="{FF2B5EF4-FFF2-40B4-BE49-F238E27FC236}">
                <a16:creationId xmlns:a16="http://schemas.microsoft.com/office/drawing/2014/main" id="{0D77103E-B761-4F02-4A38-2B45105F2E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63182" y="476565"/>
            <a:ext cx="2743200" cy="839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005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2C_3D2CAEBB.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D303-0461-3E5F-004C-158FAA6F7F4A}"/>
              </a:ext>
            </a:extLst>
          </p:cNvPr>
          <p:cNvSpPr>
            <a:spLocks noGrp="1"/>
          </p:cNvSpPr>
          <p:nvPr>
            <p:ph type="ctrTitle"/>
          </p:nvPr>
        </p:nvSpPr>
        <p:spPr>
          <a:xfrm>
            <a:off x="1524000" y="1523807"/>
            <a:ext cx="9144000" cy="2387600"/>
          </a:xfrm>
        </p:spPr>
        <p:txBody>
          <a:bodyPr>
            <a:noAutofit/>
          </a:bodyPr>
          <a:lstStyle/>
          <a:p>
            <a:r>
              <a:rPr lang="es-419" sz="4800" dirty="0"/>
              <a:t>La formación profesional y los desafíos hacia la economía del futuro</a:t>
            </a:r>
          </a:p>
        </p:txBody>
      </p:sp>
      <p:sp>
        <p:nvSpPr>
          <p:cNvPr id="3" name="Subtitle 2">
            <a:extLst>
              <a:ext uri="{FF2B5EF4-FFF2-40B4-BE49-F238E27FC236}">
                <a16:creationId xmlns:a16="http://schemas.microsoft.com/office/drawing/2014/main" id="{BDB2379C-F4CB-5DBE-1B85-9FD0A5A4232C}"/>
              </a:ext>
            </a:extLst>
          </p:cNvPr>
          <p:cNvSpPr>
            <a:spLocks noGrp="1"/>
          </p:cNvSpPr>
          <p:nvPr>
            <p:ph type="subTitle" idx="1"/>
          </p:nvPr>
        </p:nvSpPr>
        <p:spPr>
          <a:xfrm>
            <a:off x="1524000" y="4003482"/>
            <a:ext cx="9144000" cy="1655762"/>
          </a:xfrm>
        </p:spPr>
        <p:txBody>
          <a:bodyPr/>
          <a:lstStyle/>
          <a:p>
            <a:r>
              <a:rPr lang="es-419" dirty="0"/>
              <a:t>… que demande ocupaciones del futuro</a:t>
            </a:r>
          </a:p>
        </p:txBody>
      </p:sp>
    </p:spTree>
    <p:extLst>
      <p:ext uri="{BB962C8B-B14F-4D97-AF65-F5344CB8AC3E}">
        <p14:creationId xmlns:p14="http://schemas.microsoft.com/office/powerpoint/2010/main" val="146376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9410-352F-0BE2-8CC3-5CEC9650CBD3}"/>
              </a:ext>
            </a:extLst>
          </p:cNvPr>
          <p:cNvSpPr>
            <a:spLocks noGrp="1"/>
          </p:cNvSpPr>
          <p:nvPr>
            <p:ph type="title"/>
          </p:nvPr>
        </p:nvSpPr>
        <p:spPr>
          <a:xfrm>
            <a:off x="876693" y="570570"/>
            <a:ext cx="4036951" cy="1067312"/>
          </a:xfrm>
        </p:spPr>
        <p:txBody>
          <a:bodyPr anchor="b">
            <a:normAutofit/>
          </a:bodyPr>
          <a:lstStyle/>
          <a:p>
            <a:r>
              <a:rPr lang="es-419" sz="3200" b="1" dirty="0"/>
              <a:t>De la discusión sobre polarización surge:</a:t>
            </a:r>
          </a:p>
        </p:txBody>
      </p:sp>
      <p:sp>
        <p:nvSpPr>
          <p:cNvPr id="14" name="Content Placeholder 13">
            <a:extLst>
              <a:ext uri="{FF2B5EF4-FFF2-40B4-BE49-F238E27FC236}">
                <a16:creationId xmlns:a16="http://schemas.microsoft.com/office/drawing/2014/main" id="{2E864580-D5B0-49A0-6FC7-AD59F1E60BC3}"/>
              </a:ext>
            </a:extLst>
          </p:cNvPr>
          <p:cNvSpPr>
            <a:spLocks noGrp="1"/>
          </p:cNvSpPr>
          <p:nvPr>
            <p:ph idx="1"/>
          </p:nvPr>
        </p:nvSpPr>
        <p:spPr>
          <a:xfrm>
            <a:off x="876693" y="1848897"/>
            <a:ext cx="5795412" cy="4438533"/>
          </a:xfrm>
        </p:spPr>
        <p:txBody>
          <a:bodyPr anchor="t">
            <a:normAutofit fontScale="70000" lnSpcReduction="20000"/>
          </a:bodyPr>
          <a:lstStyle/>
          <a:p>
            <a:pPr marL="0" indent="0">
              <a:buNone/>
            </a:pPr>
            <a:r>
              <a:rPr lang="es-419" dirty="0"/>
              <a:t>Complementando o complementados por la tecnología. </a:t>
            </a:r>
          </a:p>
          <a:p>
            <a:pPr marL="231775" indent="-231775"/>
            <a:r>
              <a:rPr lang="es-419" dirty="0"/>
              <a:t>La complementariedad resuelve lo que la tecnología no consigue resolver, en general problemas mal articulados/nuevos. Esta es la base para pensar la parte transversal de las competencias.</a:t>
            </a:r>
          </a:p>
          <a:p>
            <a:r>
              <a:rPr lang="es-419" dirty="0"/>
              <a:t>Las competencias y habilidades demandadas son de mayor nivel de responsabilidad/cualificación. </a:t>
            </a:r>
          </a:p>
          <a:p>
            <a:pPr marL="819150" indent="-457200">
              <a:buFont typeface="Wingdings" panose="05000000000000000000" pitchFamily="2" charset="2"/>
              <a:buChar char="§"/>
            </a:pPr>
            <a:r>
              <a:rPr lang="es-419" dirty="0"/>
              <a:t>Mayor responsabilidad en dinámicas de equipo, de discrecionalidad </a:t>
            </a:r>
          </a:p>
          <a:p>
            <a:pPr marL="819150" indent="-457200">
              <a:buFont typeface="Wingdings" panose="05000000000000000000" pitchFamily="2" charset="2"/>
              <a:buChar char="§"/>
            </a:pPr>
            <a:r>
              <a:rPr lang="es-419" dirty="0"/>
              <a:t>Requiere operar y valorar la herramienta de automatización, comprender como esta se conecta con el resto del sistema, </a:t>
            </a:r>
          </a:p>
          <a:p>
            <a:pPr marL="819150" indent="-457200">
              <a:buFont typeface="Wingdings" panose="05000000000000000000" pitchFamily="2" charset="2"/>
              <a:buChar char="§"/>
            </a:pPr>
            <a:r>
              <a:rPr lang="es-419" b="1" dirty="0"/>
              <a:t>Agrega valor sobre lo que la herramienta de automatización produce. Esto se condice con la polarización.</a:t>
            </a:r>
            <a:endParaRPr lang="es-419" dirty="0"/>
          </a:p>
        </p:txBody>
      </p:sp>
      <p:pic>
        <p:nvPicPr>
          <p:cNvPr id="5" name="Picture 4">
            <a:extLst>
              <a:ext uri="{FF2B5EF4-FFF2-40B4-BE49-F238E27FC236}">
                <a16:creationId xmlns:a16="http://schemas.microsoft.com/office/drawing/2014/main" id="{FF4E945B-8578-BD7B-3CD2-A32EC4C95D99}"/>
              </a:ext>
            </a:extLst>
          </p:cNvPr>
          <p:cNvPicPr>
            <a:picLocks noChangeAspect="1"/>
          </p:cNvPicPr>
          <p:nvPr/>
        </p:nvPicPr>
        <p:blipFill>
          <a:blip r:embed="rId4"/>
          <a:stretch>
            <a:fillRect/>
          </a:stretch>
        </p:blipFill>
        <p:spPr>
          <a:xfrm>
            <a:off x="7114986" y="2533475"/>
            <a:ext cx="4327175" cy="3191291"/>
          </a:xfrm>
          <a:prstGeom prst="rect">
            <a:avLst/>
          </a:prstGeom>
        </p:spPr>
      </p:pic>
      <p:grpSp>
        <p:nvGrpSpPr>
          <p:cNvPr id="24" name="Group 23">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5" name="Rectangle 24">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33849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9411-6C5A-B62A-78F6-ED15FE7EB496}"/>
              </a:ext>
            </a:extLst>
          </p:cNvPr>
          <p:cNvSpPr>
            <a:spLocks noGrp="1"/>
          </p:cNvSpPr>
          <p:nvPr>
            <p:ph type="title"/>
          </p:nvPr>
        </p:nvSpPr>
        <p:spPr>
          <a:xfrm>
            <a:off x="838200" y="365126"/>
            <a:ext cx="7522029" cy="1084984"/>
          </a:xfrm>
        </p:spPr>
        <p:txBody>
          <a:bodyPr>
            <a:normAutofit fontScale="90000"/>
          </a:bodyPr>
          <a:lstStyle/>
          <a:p>
            <a:r>
              <a:rPr lang="es-419" dirty="0"/>
              <a:t>Competencias para los trabajos del futuro</a:t>
            </a:r>
          </a:p>
        </p:txBody>
      </p:sp>
      <p:sp>
        <p:nvSpPr>
          <p:cNvPr id="3" name="Content Placeholder 2">
            <a:extLst>
              <a:ext uri="{FF2B5EF4-FFF2-40B4-BE49-F238E27FC236}">
                <a16:creationId xmlns:a16="http://schemas.microsoft.com/office/drawing/2014/main" id="{9B78EE03-BB35-CE32-A841-9D3F02F9363A}"/>
              </a:ext>
            </a:extLst>
          </p:cNvPr>
          <p:cNvSpPr>
            <a:spLocks noGrp="1"/>
          </p:cNvSpPr>
          <p:nvPr>
            <p:ph idx="1"/>
          </p:nvPr>
        </p:nvSpPr>
        <p:spPr>
          <a:xfrm>
            <a:off x="838200" y="1802657"/>
            <a:ext cx="10515600" cy="4351338"/>
          </a:xfrm>
        </p:spPr>
        <p:txBody>
          <a:bodyPr>
            <a:normAutofit fontScale="92500" lnSpcReduction="10000"/>
          </a:bodyPr>
          <a:lstStyle/>
          <a:p>
            <a:r>
              <a:rPr lang="es-419" dirty="0"/>
              <a:t>Competencias vinculadas al cambio tecnológico.</a:t>
            </a:r>
          </a:p>
          <a:p>
            <a:r>
              <a:rPr lang="es-419" dirty="0"/>
              <a:t>Competencias transversales para la complementariedad.</a:t>
            </a:r>
          </a:p>
          <a:p>
            <a:pPr marL="0" indent="0">
              <a:buNone/>
            </a:pPr>
            <a:endParaRPr lang="es-419" sz="900" dirty="0"/>
          </a:p>
          <a:p>
            <a:pPr lvl="1">
              <a:buFont typeface="Wingdings" panose="05000000000000000000" pitchFamily="2" charset="2"/>
              <a:buChar char="§"/>
            </a:pPr>
            <a:r>
              <a:rPr lang="es-419" dirty="0"/>
              <a:t>Resolver problemas, con nuevas formas de organizar el trabajo, con el aporte de diversos roles, con los que tendremos que necesariamente comunicarnos y colaborar</a:t>
            </a:r>
          </a:p>
          <a:p>
            <a:pPr lvl="1">
              <a:buFont typeface="Wingdings" panose="05000000000000000000" pitchFamily="2" charset="2"/>
              <a:buChar char="§"/>
            </a:pPr>
            <a:r>
              <a:rPr lang="es-419" dirty="0"/>
              <a:t>Parece razonable que se requiera análisis crítico, comunicación, trabajo en equipo, creatividad, las mismas 4C desde el futuro del trabajo. </a:t>
            </a:r>
          </a:p>
          <a:p>
            <a:pPr lvl="1">
              <a:buFont typeface="Wingdings" panose="05000000000000000000" pitchFamily="2" charset="2"/>
              <a:buChar char="§"/>
            </a:pPr>
            <a:r>
              <a:rPr lang="es-419" dirty="0"/>
              <a:t>Surgen además otra serie de elementos transversales que no estaban presentes en la organización piramidal del trabajo, como la responsabilidad (con pares), disposición a colaborar, capacidad de escucha y de negociación, liderazgo, etc.</a:t>
            </a:r>
          </a:p>
          <a:p>
            <a:pPr marL="0" indent="0">
              <a:buNone/>
            </a:pPr>
            <a:endParaRPr lang="es-419" b="1" dirty="0"/>
          </a:p>
          <a:p>
            <a:pPr marL="0" indent="0" algn="ctr">
              <a:buNone/>
            </a:pPr>
            <a:r>
              <a:rPr lang="es-419" b="1" dirty="0"/>
              <a:t>Todos estos elementos son clave para la complementariedad con la tecnología y para nuevas formas de organizar el trabajo.</a:t>
            </a:r>
          </a:p>
          <a:p>
            <a:pPr marL="0" indent="0">
              <a:buNone/>
            </a:pPr>
            <a:endParaRPr lang="es-419" dirty="0"/>
          </a:p>
        </p:txBody>
      </p:sp>
    </p:spTree>
    <p:extLst>
      <p:ext uri="{BB962C8B-B14F-4D97-AF65-F5344CB8AC3E}">
        <p14:creationId xmlns:p14="http://schemas.microsoft.com/office/powerpoint/2010/main" val="24874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8933-57E3-D1A0-FC2A-878F3EFC9D45}"/>
              </a:ext>
            </a:extLst>
          </p:cNvPr>
          <p:cNvSpPr>
            <a:spLocks noGrp="1"/>
          </p:cNvSpPr>
          <p:nvPr>
            <p:ph type="title"/>
          </p:nvPr>
        </p:nvSpPr>
        <p:spPr/>
        <p:txBody>
          <a:bodyPr/>
          <a:lstStyle/>
          <a:p>
            <a:r>
              <a:rPr lang="es-419" dirty="0"/>
              <a:t>2. Transición digital en LAC</a:t>
            </a:r>
          </a:p>
        </p:txBody>
      </p:sp>
      <p:sp>
        <p:nvSpPr>
          <p:cNvPr id="4" name="Text Placeholder 3">
            <a:extLst>
              <a:ext uri="{FF2B5EF4-FFF2-40B4-BE49-F238E27FC236}">
                <a16:creationId xmlns:a16="http://schemas.microsoft.com/office/drawing/2014/main" id="{60530F86-A42D-DCAB-8BCC-E6784882B3B2}"/>
              </a:ext>
            </a:extLst>
          </p:cNvPr>
          <p:cNvSpPr>
            <a:spLocks noGrp="1"/>
          </p:cNvSpPr>
          <p:nvPr>
            <p:ph type="body" idx="1"/>
          </p:nvPr>
        </p:nvSpPr>
        <p:spPr/>
        <p:txBody>
          <a:bodyPr/>
          <a:lstStyle/>
          <a:p>
            <a:r>
              <a:rPr lang="es-419" dirty="0"/>
              <a:t>¿está ocurriendo esto en la región? ¿qué implicancias tiene para la FP?</a:t>
            </a:r>
          </a:p>
        </p:txBody>
      </p:sp>
    </p:spTree>
    <p:extLst>
      <p:ext uri="{BB962C8B-B14F-4D97-AF65-F5344CB8AC3E}">
        <p14:creationId xmlns:p14="http://schemas.microsoft.com/office/powerpoint/2010/main" val="334181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FAD5-BADD-BB73-7C9C-8450BDBE9E53}"/>
              </a:ext>
            </a:extLst>
          </p:cNvPr>
          <p:cNvSpPr>
            <a:spLocks noGrp="1"/>
          </p:cNvSpPr>
          <p:nvPr>
            <p:ph type="title"/>
          </p:nvPr>
        </p:nvSpPr>
        <p:spPr/>
        <p:txBody>
          <a:bodyPr/>
          <a:lstStyle/>
          <a:p>
            <a:r>
              <a:rPr lang="es-419" dirty="0"/>
              <a:t>Datos de la región</a:t>
            </a:r>
          </a:p>
        </p:txBody>
      </p:sp>
      <p:sp>
        <p:nvSpPr>
          <p:cNvPr id="3" name="Content Placeholder 2">
            <a:extLst>
              <a:ext uri="{FF2B5EF4-FFF2-40B4-BE49-F238E27FC236}">
                <a16:creationId xmlns:a16="http://schemas.microsoft.com/office/drawing/2014/main" id="{27A0943C-2D78-08C4-A463-F09B04CC3D0C}"/>
              </a:ext>
            </a:extLst>
          </p:cNvPr>
          <p:cNvSpPr>
            <a:spLocks noGrp="1"/>
          </p:cNvSpPr>
          <p:nvPr>
            <p:ph idx="1"/>
          </p:nvPr>
        </p:nvSpPr>
        <p:spPr>
          <a:xfrm>
            <a:off x="838200" y="1597688"/>
            <a:ext cx="10515600" cy="4579275"/>
          </a:xfrm>
        </p:spPr>
        <p:txBody>
          <a:bodyPr>
            <a:normAutofit fontScale="92500" lnSpcReduction="10000"/>
          </a:bodyPr>
          <a:lstStyle/>
          <a:p>
            <a:r>
              <a:rPr lang="es-419" dirty="0"/>
              <a:t>Aumento relevante en penetración de internet.</a:t>
            </a:r>
          </a:p>
          <a:p>
            <a:r>
              <a:rPr lang="es-419" dirty="0"/>
              <a:t>Subsisten temas de calidad en la conectividad.</a:t>
            </a:r>
          </a:p>
          <a:p>
            <a:r>
              <a:rPr lang="es-419" dirty="0"/>
              <a:t>Aún es un servicio costoso.</a:t>
            </a:r>
          </a:p>
          <a:p>
            <a:r>
              <a:rPr lang="es-419" dirty="0"/>
              <a:t>Bajos niveles de competencia digital (PIACC)</a:t>
            </a:r>
          </a:p>
          <a:p>
            <a:r>
              <a:rPr lang="es-419" dirty="0"/>
              <a:t>Niveles de gestión poco innovadores (WB)</a:t>
            </a:r>
          </a:p>
          <a:p>
            <a:r>
              <a:rPr lang="es-419" dirty="0"/>
              <a:t>Bajo nivel de digitalización en empresas / tecnologías vs. Procesos</a:t>
            </a:r>
          </a:p>
          <a:p>
            <a:r>
              <a:rPr lang="es-419" dirty="0"/>
              <a:t>Demanda por competencias blandas … ¿para la economía digital?</a:t>
            </a:r>
          </a:p>
          <a:p>
            <a:pPr marL="0" indent="0">
              <a:buNone/>
            </a:pPr>
            <a:endParaRPr lang="es-419" dirty="0"/>
          </a:p>
          <a:p>
            <a:r>
              <a:rPr lang="es-419" sz="2800" b="1" dirty="0"/>
              <a:t>El cambio técnico / tecnológico en ALC es “lento y desigual”, esto importa para pensar los trabajos del futuro, ¿de qué sector?</a:t>
            </a:r>
          </a:p>
          <a:p>
            <a:endParaRPr lang="es-419" dirty="0"/>
          </a:p>
        </p:txBody>
      </p:sp>
    </p:spTree>
    <p:extLst>
      <p:ext uri="{BB962C8B-B14F-4D97-AF65-F5344CB8AC3E}">
        <p14:creationId xmlns:p14="http://schemas.microsoft.com/office/powerpoint/2010/main" val="111918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A5FA-5188-F9A7-B981-FF0E1C98B3B3}"/>
              </a:ext>
            </a:extLst>
          </p:cNvPr>
          <p:cNvSpPr>
            <a:spLocks noGrp="1"/>
          </p:cNvSpPr>
          <p:nvPr>
            <p:ph type="title"/>
          </p:nvPr>
        </p:nvSpPr>
        <p:spPr/>
        <p:txBody>
          <a:bodyPr/>
          <a:lstStyle/>
          <a:p>
            <a:r>
              <a:rPr lang="es-419" dirty="0"/>
              <a:t>¿Polarización en la región?</a:t>
            </a:r>
          </a:p>
        </p:txBody>
      </p:sp>
      <p:sp>
        <p:nvSpPr>
          <p:cNvPr id="3" name="Content Placeholder 2">
            <a:extLst>
              <a:ext uri="{FF2B5EF4-FFF2-40B4-BE49-F238E27FC236}">
                <a16:creationId xmlns:a16="http://schemas.microsoft.com/office/drawing/2014/main" id="{DD264C03-D44B-C6A0-8BB3-A588F7CBE1C2}"/>
              </a:ext>
            </a:extLst>
          </p:cNvPr>
          <p:cNvSpPr>
            <a:spLocks noGrp="1"/>
          </p:cNvSpPr>
          <p:nvPr>
            <p:ph idx="1"/>
          </p:nvPr>
        </p:nvSpPr>
        <p:spPr>
          <a:xfrm>
            <a:off x="838200" y="1825625"/>
            <a:ext cx="4452257" cy="4351338"/>
          </a:xfrm>
        </p:spPr>
        <p:txBody>
          <a:bodyPr>
            <a:normAutofit/>
          </a:bodyPr>
          <a:lstStyle/>
          <a:p>
            <a:r>
              <a:rPr lang="es-419" sz="2400" dirty="0"/>
              <a:t>No parece haber polarización en relación a las ocupaciones.</a:t>
            </a:r>
          </a:p>
          <a:p>
            <a:r>
              <a:rPr lang="es-419" sz="2400" dirty="0"/>
              <a:t>De hecho, un aumento de ocupación de nivel medio y alto de cualificación.</a:t>
            </a:r>
          </a:p>
          <a:p>
            <a:pPr marL="542925" lvl="1"/>
            <a:r>
              <a:rPr lang="es-419" sz="2000" dirty="0"/>
              <a:t>Argentina – movimiento de baja y alta hacia la media.</a:t>
            </a:r>
          </a:p>
          <a:p>
            <a:pPr marL="542925" lvl="1"/>
            <a:r>
              <a:rPr lang="es-419" sz="2000" dirty="0"/>
              <a:t>Perú – calificación media 2004 – 2011.</a:t>
            </a:r>
          </a:p>
          <a:p>
            <a:r>
              <a:rPr lang="es-419" sz="2400" dirty="0"/>
              <a:t>Estos resultados son consistentes con el análisis ALC entre 1995 – 2015. (Cepal)</a:t>
            </a:r>
            <a:endParaRPr lang="es-419" sz="2000" dirty="0"/>
          </a:p>
        </p:txBody>
      </p:sp>
      <p:pic>
        <p:nvPicPr>
          <p:cNvPr id="5" name="Picture 4">
            <a:extLst>
              <a:ext uri="{FF2B5EF4-FFF2-40B4-BE49-F238E27FC236}">
                <a16:creationId xmlns:a16="http://schemas.microsoft.com/office/drawing/2014/main" id="{C11BD1AA-EDA6-EBFE-2B8D-21B0D30E2A23}"/>
              </a:ext>
            </a:extLst>
          </p:cNvPr>
          <p:cNvPicPr>
            <a:picLocks noChangeAspect="1"/>
          </p:cNvPicPr>
          <p:nvPr/>
        </p:nvPicPr>
        <p:blipFill>
          <a:blip r:embed="rId2"/>
          <a:stretch>
            <a:fillRect/>
          </a:stretch>
        </p:blipFill>
        <p:spPr>
          <a:xfrm>
            <a:off x="5719666" y="1645065"/>
            <a:ext cx="6001119" cy="4742381"/>
          </a:xfrm>
          <a:prstGeom prst="rect">
            <a:avLst/>
          </a:prstGeom>
        </p:spPr>
      </p:pic>
      <p:pic>
        <p:nvPicPr>
          <p:cNvPr id="8" name="Picture 7">
            <a:extLst>
              <a:ext uri="{FF2B5EF4-FFF2-40B4-BE49-F238E27FC236}">
                <a16:creationId xmlns:a16="http://schemas.microsoft.com/office/drawing/2014/main" id="{4FF59C79-9D28-E841-86C4-D8F195765433}"/>
              </a:ext>
            </a:extLst>
          </p:cNvPr>
          <p:cNvPicPr>
            <a:picLocks noChangeAspect="1"/>
          </p:cNvPicPr>
          <p:nvPr/>
        </p:nvPicPr>
        <p:blipFill rotWithShape="1">
          <a:blip r:embed="rId2"/>
          <a:srcRect l="56768" t="15136" b="12324"/>
          <a:stretch/>
        </p:blipFill>
        <p:spPr>
          <a:xfrm>
            <a:off x="8612154" y="2353998"/>
            <a:ext cx="2609760" cy="3460441"/>
          </a:xfrm>
          <a:prstGeom prst="rect">
            <a:avLst/>
          </a:prstGeom>
        </p:spPr>
      </p:pic>
      <p:sp>
        <p:nvSpPr>
          <p:cNvPr id="9" name="Rectangle 8">
            <a:extLst>
              <a:ext uri="{FF2B5EF4-FFF2-40B4-BE49-F238E27FC236}">
                <a16:creationId xmlns:a16="http://schemas.microsoft.com/office/drawing/2014/main" id="{954AE849-33E6-D6A4-D23B-C8B4F4F29411}"/>
              </a:ext>
            </a:extLst>
          </p:cNvPr>
          <p:cNvSpPr/>
          <p:nvPr/>
        </p:nvSpPr>
        <p:spPr>
          <a:xfrm>
            <a:off x="10998437" y="2281727"/>
            <a:ext cx="355363" cy="293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angle 9">
            <a:extLst>
              <a:ext uri="{FF2B5EF4-FFF2-40B4-BE49-F238E27FC236}">
                <a16:creationId xmlns:a16="http://schemas.microsoft.com/office/drawing/2014/main" id="{2486B52D-8BE9-2C0E-10E1-934BFAD82187}"/>
              </a:ext>
            </a:extLst>
          </p:cNvPr>
          <p:cNvSpPr/>
          <p:nvPr/>
        </p:nvSpPr>
        <p:spPr>
          <a:xfrm flipV="1">
            <a:off x="8720225" y="5650084"/>
            <a:ext cx="35536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28844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B047-FA83-EBAA-F814-1F543A155639}"/>
              </a:ext>
            </a:extLst>
          </p:cNvPr>
          <p:cNvSpPr>
            <a:spLocks noGrp="1"/>
          </p:cNvSpPr>
          <p:nvPr>
            <p:ph type="title"/>
          </p:nvPr>
        </p:nvSpPr>
        <p:spPr/>
        <p:txBody>
          <a:bodyPr/>
          <a:lstStyle/>
          <a:p>
            <a:r>
              <a:rPr lang="es-419" dirty="0"/>
              <a:t>3. Formación Profesional para el mercado laboral del futuro.</a:t>
            </a:r>
          </a:p>
        </p:txBody>
      </p:sp>
      <p:sp>
        <p:nvSpPr>
          <p:cNvPr id="4" name="Text Placeholder 3">
            <a:extLst>
              <a:ext uri="{FF2B5EF4-FFF2-40B4-BE49-F238E27FC236}">
                <a16:creationId xmlns:a16="http://schemas.microsoft.com/office/drawing/2014/main" id="{A867DEE9-1710-2210-FA24-E25CD09A0EBE}"/>
              </a:ext>
            </a:extLst>
          </p:cNvPr>
          <p:cNvSpPr>
            <a:spLocks noGrp="1"/>
          </p:cNvSpPr>
          <p:nvPr>
            <p:ph type="body" idx="1"/>
          </p:nvPr>
        </p:nvSpPr>
        <p:spPr/>
        <p:txBody>
          <a:bodyPr/>
          <a:lstStyle/>
          <a:p>
            <a:endParaRPr lang="es-419" dirty="0"/>
          </a:p>
        </p:txBody>
      </p:sp>
    </p:spTree>
    <p:extLst>
      <p:ext uri="{BB962C8B-B14F-4D97-AF65-F5344CB8AC3E}">
        <p14:creationId xmlns:p14="http://schemas.microsoft.com/office/powerpoint/2010/main" val="121961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76D88-7FB7-4BFB-ED14-B3A4F19D3386}"/>
              </a:ext>
            </a:extLst>
          </p:cNvPr>
          <p:cNvSpPr>
            <a:spLocks noGrp="1"/>
          </p:cNvSpPr>
          <p:nvPr>
            <p:ph type="title"/>
          </p:nvPr>
        </p:nvSpPr>
        <p:spPr/>
        <p:txBody>
          <a:bodyPr/>
          <a:lstStyle/>
          <a:p>
            <a:r>
              <a:rPr lang="es-419" dirty="0"/>
              <a:t>FP y automatización</a:t>
            </a:r>
          </a:p>
        </p:txBody>
      </p:sp>
      <p:sp>
        <p:nvSpPr>
          <p:cNvPr id="5" name="Content Placeholder 4">
            <a:extLst>
              <a:ext uri="{FF2B5EF4-FFF2-40B4-BE49-F238E27FC236}">
                <a16:creationId xmlns:a16="http://schemas.microsoft.com/office/drawing/2014/main" id="{01A5D4F2-CA44-0F76-5FC7-EE9A03F517ED}"/>
              </a:ext>
            </a:extLst>
          </p:cNvPr>
          <p:cNvSpPr>
            <a:spLocks noGrp="1"/>
          </p:cNvSpPr>
          <p:nvPr>
            <p:ph idx="1"/>
          </p:nvPr>
        </p:nvSpPr>
        <p:spPr>
          <a:xfrm>
            <a:off x="8586438" y="2230243"/>
            <a:ext cx="2767361" cy="3946719"/>
          </a:xfrm>
        </p:spPr>
        <p:txBody>
          <a:bodyPr/>
          <a:lstStyle/>
          <a:p>
            <a:pPr marL="0" indent="0">
              <a:buNone/>
            </a:pPr>
            <a:r>
              <a:rPr lang="es-419" dirty="0"/>
              <a:t>Riesgo de automatización es mayor para los formados en FP.</a:t>
            </a:r>
          </a:p>
          <a:p>
            <a:pPr marL="0" indent="0">
              <a:buNone/>
            </a:pPr>
            <a:r>
              <a:rPr lang="es-419" sz="1800" dirty="0" err="1"/>
              <a:t>Panorma</a:t>
            </a:r>
            <a:r>
              <a:rPr lang="es-419" sz="1800" dirty="0"/>
              <a:t> de empleo de jóvenes 2020. OIT</a:t>
            </a:r>
          </a:p>
        </p:txBody>
      </p:sp>
      <p:pic>
        <p:nvPicPr>
          <p:cNvPr id="6" name="Picture 5">
            <a:extLst>
              <a:ext uri="{FF2B5EF4-FFF2-40B4-BE49-F238E27FC236}">
                <a16:creationId xmlns:a16="http://schemas.microsoft.com/office/drawing/2014/main" id="{6F7F297D-BDEB-7416-EABD-91FFA3A863AB}"/>
              </a:ext>
            </a:extLst>
          </p:cNvPr>
          <p:cNvPicPr>
            <a:picLocks noChangeAspect="1"/>
          </p:cNvPicPr>
          <p:nvPr/>
        </p:nvPicPr>
        <p:blipFill>
          <a:blip r:embed="rId2"/>
          <a:stretch>
            <a:fillRect/>
          </a:stretch>
        </p:blipFill>
        <p:spPr>
          <a:xfrm>
            <a:off x="838200" y="1438741"/>
            <a:ext cx="7432548" cy="5054133"/>
          </a:xfrm>
          <a:prstGeom prst="rect">
            <a:avLst/>
          </a:prstGeom>
        </p:spPr>
      </p:pic>
    </p:spTree>
    <p:extLst>
      <p:ext uri="{BB962C8B-B14F-4D97-AF65-F5344CB8AC3E}">
        <p14:creationId xmlns:p14="http://schemas.microsoft.com/office/powerpoint/2010/main" val="164343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938B-45D8-7EDE-72A1-8D4EF0CA44DA}"/>
              </a:ext>
            </a:extLst>
          </p:cNvPr>
          <p:cNvSpPr>
            <a:spLocks noGrp="1"/>
          </p:cNvSpPr>
          <p:nvPr>
            <p:ph type="title"/>
          </p:nvPr>
        </p:nvSpPr>
        <p:spPr>
          <a:xfrm>
            <a:off x="838200" y="365126"/>
            <a:ext cx="8114881" cy="1084984"/>
          </a:xfrm>
        </p:spPr>
        <p:txBody>
          <a:bodyPr>
            <a:normAutofit fontScale="90000"/>
          </a:bodyPr>
          <a:lstStyle/>
          <a:p>
            <a:r>
              <a:rPr lang="es-419" dirty="0"/>
              <a:t>Formación para los trabajos del futuro: ser complementarios</a:t>
            </a:r>
          </a:p>
        </p:txBody>
      </p:sp>
      <p:sp>
        <p:nvSpPr>
          <p:cNvPr id="3" name="Content Placeholder 2">
            <a:extLst>
              <a:ext uri="{FF2B5EF4-FFF2-40B4-BE49-F238E27FC236}">
                <a16:creationId xmlns:a16="http://schemas.microsoft.com/office/drawing/2014/main" id="{1F95C6BB-6F7A-677F-4D74-4608E9E30A2B}"/>
              </a:ext>
            </a:extLst>
          </p:cNvPr>
          <p:cNvSpPr>
            <a:spLocks noGrp="1"/>
          </p:cNvSpPr>
          <p:nvPr>
            <p:ph idx="1"/>
          </p:nvPr>
        </p:nvSpPr>
        <p:spPr/>
        <p:txBody>
          <a:bodyPr>
            <a:normAutofit fontScale="92500"/>
          </a:bodyPr>
          <a:lstStyle/>
          <a:p>
            <a:pPr marL="514350" indent="-514350">
              <a:buAutoNum type="arabicPeriod"/>
            </a:pPr>
            <a:r>
              <a:rPr lang="es-419" dirty="0"/>
              <a:t>Resolviendo problemas con métodos basados en problemas o proyectuales. Al menos basados en situaciones profesionales que requieran poner en juego una secuencia de análisis, diseño, desarrollo y evaluación. Poniendo en juego habilidades y competencias cognitivas analíticas</a:t>
            </a:r>
          </a:p>
          <a:p>
            <a:pPr marL="514350" indent="-514350">
              <a:buAutoNum type="arabicPeriod"/>
            </a:pPr>
            <a:r>
              <a:rPr lang="es-419" dirty="0"/>
              <a:t>Resolviendo problemas con los métodos mencionados antes, en equipo. Poniendo en juego entonces habilidades cognitivas de interacción.</a:t>
            </a:r>
          </a:p>
          <a:p>
            <a:pPr marL="514350" indent="-514350">
              <a:buAutoNum type="arabicPeriod"/>
            </a:pPr>
            <a:r>
              <a:rPr lang="es-419" dirty="0"/>
              <a:t>Reflexionando sobre el proceso de resolución de problemas desde la perspectiva técnica y de interacción como forma de trabajar los elementos metacognitivos que perfeccionan lo cognitivo analítico y de interacción.</a:t>
            </a:r>
          </a:p>
        </p:txBody>
      </p:sp>
    </p:spTree>
    <p:extLst>
      <p:ext uri="{BB962C8B-B14F-4D97-AF65-F5344CB8AC3E}">
        <p14:creationId xmlns:p14="http://schemas.microsoft.com/office/powerpoint/2010/main" val="46026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96F0-456D-A9E9-D94B-9B5BAC3D5BBD}"/>
              </a:ext>
            </a:extLst>
          </p:cNvPr>
          <p:cNvSpPr>
            <a:spLocks noGrp="1"/>
          </p:cNvSpPr>
          <p:nvPr>
            <p:ph type="title"/>
          </p:nvPr>
        </p:nvSpPr>
        <p:spPr/>
        <p:txBody>
          <a:bodyPr/>
          <a:lstStyle/>
          <a:p>
            <a:r>
              <a:rPr lang="es-419" dirty="0"/>
              <a:t>El proceso descrito …</a:t>
            </a:r>
          </a:p>
        </p:txBody>
      </p:sp>
      <p:sp>
        <p:nvSpPr>
          <p:cNvPr id="3" name="Content Placeholder 2">
            <a:extLst>
              <a:ext uri="{FF2B5EF4-FFF2-40B4-BE49-F238E27FC236}">
                <a16:creationId xmlns:a16="http://schemas.microsoft.com/office/drawing/2014/main" id="{C3CDE273-D99C-B265-148C-5BCC745A8037}"/>
              </a:ext>
            </a:extLst>
          </p:cNvPr>
          <p:cNvSpPr>
            <a:spLocks noGrp="1"/>
          </p:cNvSpPr>
          <p:nvPr>
            <p:ph idx="1"/>
          </p:nvPr>
        </p:nvSpPr>
        <p:spPr/>
        <p:txBody>
          <a:bodyPr/>
          <a:lstStyle/>
          <a:p>
            <a:pPr marL="0" indent="0">
              <a:buNone/>
            </a:pPr>
            <a:r>
              <a:rPr lang="es-419" dirty="0"/>
              <a:t>Pone en juego los elementos transversales que queremos desarrollar y requiere al menos, diseño y desarrollo curricular que atienda a esta intención …</a:t>
            </a:r>
          </a:p>
          <a:p>
            <a:pPr marL="0" indent="0">
              <a:buNone/>
            </a:pPr>
            <a:endParaRPr lang="es-419" dirty="0"/>
          </a:p>
          <a:p>
            <a:pPr marL="514350" indent="-514350">
              <a:buAutoNum type="arabicPeriod"/>
            </a:pPr>
            <a:r>
              <a:rPr lang="es-419" dirty="0"/>
              <a:t>Estar de acuerdo en cuales son estas transversales.</a:t>
            </a:r>
          </a:p>
          <a:p>
            <a:pPr marL="514350" indent="-514350">
              <a:buAutoNum type="arabicPeriod"/>
            </a:pPr>
            <a:r>
              <a:rPr lang="es-419" dirty="0"/>
              <a:t>Docentes que sepan facilitar su desarrollo.</a:t>
            </a:r>
          </a:p>
          <a:p>
            <a:pPr marL="514350" indent="-514350">
              <a:buAutoNum type="arabicPeriod"/>
            </a:pPr>
            <a:r>
              <a:rPr lang="es-419" dirty="0"/>
              <a:t>Saber cómo evaluarlas.</a:t>
            </a:r>
          </a:p>
          <a:p>
            <a:pPr marL="0" indent="0">
              <a:buNone/>
            </a:pPr>
            <a:endParaRPr lang="es-419" dirty="0"/>
          </a:p>
        </p:txBody>
      </p:sp>
    </p:spTree>
    <p:extLst>
      <p:ext uri="{BB962C8B-B14F-4D97-AF65-F5344CB8AC3E}">
        <p14:creationId xmlns:p14="http://schemas.microsoft.com/office/powerpoint/2010/main" val="299080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0368-11DE-81B9-16C8-FCE441B1F80E}"/>
              </a:ext>
            </a:extLst>
          </p:cNvPr>
          <p:cNvSpPr>
            <a:spLocks noGrp="1"/>
          </p:cNvSpPr>
          <p:nvPr>
            <p:ph type="title"/>
          </p:nvPr>
        </p:nvSpPr>
        <p:spPr>
          <a:xfrm>
            <a:off x="838200" y="365126"/>
            <a:ext cx="6135356" cy="1084984"/>
          </a:xfrm>
        </p:spPr>
        <p:txBody>
          <a:bodyPr>
            <a:normAutofit fontScale="90000"/>
          </a:bodyPr>
          <a:lstStyle/>
          <a:p>
            <a:r>
              <a:rPr lang="es-419" dirty="0"/>
              <a:t>En la evaluación aparecen otros desafíos…</a:t>
            </a:r>
          </a:p>
        </p:txBody>
      </p:sp>
      <p:sp>
        <p:nvSpPr>
          <p:cNvPr id="3" name="Content Placeholder 2">
            <a:extLst>
              <a:ext uri="{FF2B5EF4-FFF2-40B4-BE49-F238E27FC236}">
                <a16:creationId xmlns:a16="http://schemas.microsoft.com/office/drawing/2014/main" id="{8BBB12A2-7865-D525-308C-842961F05397}"/>
              </a:ext>
            </a:extLst>
          </p:cNvPr>
          <p:cNvSpPr>
            <a:spLocks noGrp="1"/>
          </p:cNvSpPr>
          <p:nvPr>
            <p:ph idx="1"/>
          </p:nvPr>
        </p:nvSpPr>
        <p:spPr/>
        <p:txBody>
          <a:bodyPr>
            <a:normAutofit/>
          </a:bodyPr>
          <a:lstStyle/>
          <a:p>
            <a:r>
              <a:rPr lang="es-419" dirty="0"/>
              <a:t>Superar desafíos definicionales</a:t>
            </a:r>
          </a:p>
          <a:p>
            <a:r>
              <a:rPr lang="es-419" dirty="0"/>
              <a:t>Alcance: ¿competencias o elementos de la competencia? </a:t>
            </a:r>
          </a:p>
          <a:p>
            <a:r>
              <a:rPr lang="es-419" dirty="0"/>
              <a:t>¿Cuál es el observable? ¿Cómo observarlo en situaciones reales? ¿Qué ocurre si obtenemos evidencias parciales? ¿Cómo difieren las cognitivas analíticas de las de interacción?</a:t>
            </a:r>
          </a:p>
          <a:p>
            <a:r>
              <a:rPr lang="es-419" dirty="0"/>
              <a:t>Superar los sesgos culturales</a:t>
            </a:r>
          </a:p>
          <a:p>
            <a:r>
              <a:rPr lang="es-419" dirty="0"/>
              <a:t>Evitar que el “evaluador” afecte el resultado.</a:t>
            </a:r>
          </a:p>
          <a:p>
            <a:r>
              <a:rPr lang="es-419" dirty="0"/>
              <a:t>Avances relativos o desarrollo “ideal”</a:t>
            </a:r>
          </a:p>
          <a:p>
            <a:endParaRPr lang="es-419" dirty="0"/>
          </a:p>
        </p:txBody>
      </p:sp>
    </p:spTree>
    <p:extLst>
      <p:ext uri="{BB962C8B-B14F-4D97-AF65-F5344CB8AC3E}">
        <p14:creationId xmlns:p14="http://schemas.microsoft.com/office/powerpoint/2010/main" val="428947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1A0D-80F1-EDB0-571C-F56BA1E09777}"/>
              </a:ext>
            </a:extLst>
          </p:cNvPr>
          <p:cNvSpPr>
            <a:spLocks noGrp="1"/>
          </p:cNvSpPr>
          <p:nvPr>
            <p:ph type="title"/>
          </p:nvPr>
        </p:nvSpPr>
        <p:spPr/>
        <p:txBody>
          <a:bodyPr/>
          <a:lstStyle/>
          <a:p>
            <a:r>
              <a:rPr lang="es-419" dirty="0"/>
              <a:t>Puntos de la presentación</a:t>
            </a:r>
          </a:p>
        </p:txBody>
      </p:sp>
      <p:sp>
        <p:nvSpPr>
          <p:cNvPr id="3" name="Content Placeholder 2">
            <a:extLst>
              <a:ext uri="{FF2B5EF4-FFF2-40B4-BE49-F238E27FC236}">
                <a16:creationId xmlns:a16="http://schemas.microsoft.com/office/drawing/2014/main" id="{86433ED7-B1E2-C4B6-4C8A-A416352C440C}"/>
              </a:ext>
            </a:extLst>
          </p:cNvPr>
          <p:cNvSpPr>
            <a:spLocks noGrp="1"/>
          </p:cNvSpPr>
          <p:nvPr>
            <p:ph idx="1"/>
          </p:nvPr>
        </p:nvSpPr>
        <p:spPr/>
        <p:txBody>
          <a:bodyPr/>
          <a:lstStyle/>
          <a:p>
            <a:pPr marL="514350" indent="-514350">
              <a:buFont typeface="+mj-lt"/>
              <a:buAutoNum type="arabicPeriod"/>
            </a:pPr>
            <a:r>
              <a:rPr lang="es-419" dirty="0"/>
              <a:t>Transición digital – características generales</a:t>
            </a:r>
          </a:p>
          <a:p>
            <a:pPr marL="514350" indent="-514350">
              <a:buFont typeface="+mj-lt"/>
              <a:buAutoNum type="arabicPeriod"/>
            </a:pPr>
            <a:r>
              <a:rPr lang="es-419" dirty="0"/>
              <a:t>Transición digital en ALC – algunos datos</a:t>
            </a:r>
          </a:p>
          <a:p>
            <a:pPr marL="514350" indent="-514350">
              <a:buFont typeface="+mj-lt"/>
              <a:buAutoNum type="arabicPeriod"/>
            </a:pPr>
            <a:r>
              <a:rPr lang="es-419" dirty="0"/>
              <a:t>Formación Profesional para el mercado laboral del futuro.</a:t>
            </a:r>
          </a:p>
          <a:p>
            <a:pPr marL="514350" indent="-514350">
              <a:buFont typeface="+mj-lt"/>
              <a:buAutoNum type="arabicPeriod"/>
            </a:pPr>
            <a:r>
              <a:rPr lang="es-419" sz="2800" dirty="0"/>
              <a:t>Formación Profesional para una transición digital justa</a:t>
            </a:r>
            <a:endParaRPr lang="es-419" dirty="0"/>
          </a:p>
          <a:p>
            <a:pPr marL="514350" indent="-514350">
              <a:buFont typeface="+mj-lt"/>
              <a:buAutoNum type="arabicPeriod"/>
            </a:pPr>
            <a:r>
              <a:rPr lang="es-419" dirty="0"/>
              <a:t>Desafíos</a:t>
            </a:r>
          </a:p>
          <a:p>
            <a:pPr marL="514350" indent="-514350">
              <a:buFont typeface="+mj-lt"/>
              <a:buAutoNum type="arabicPeriod"/>
            </a:pPr>
            <a:endParaRPr lang="es-419" dirty="0"/>
          </a:p>
        </p:txBody>
      </p:sp>
    </p:spTree>
    <p:extLst>
      <p:ext uri="{BB962C8B-B14F-4D97-AF65-F5344CB8AC3E}">
        <p14:creationId xmlns:p14="http://schemas.microsoft.com/office/powerpoint/2010/main" val="391895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E148-28D9-9F80-2230-EAD359093880}"/>
              </a:ext>
            </a:extLst>
          </p:cNvPr>
          <p:cNvSpPr>
            <a:spLocks noGrp="1"/>
          </p:cNvSpPr>
          <p:nvPr>
            <p:ph type="title"/>
          </p:nvPr>
        </p:nvSpPr>
        <p:spPr>
          <a:xfrm>
            <a:off x="838200" y="365126"/>
            <a:ext cx="6828692" cy="1084984"/>
          </a:xfrm>
        </p:spPr>
        <p:txBody>
          <a:bodyPr>
            <a:normAutofit fontScale="90000"/>
          </a:bodyPr>
          <a:lstStyle/>
          <a:p>
            <a:r>
              <a:rPr lang="es-419" dirty="0"/>
              <a:t>Abordar estos cambios escenario implica</a:t>
            </a:r>
          </a:p>
        </p:txBody>
      </p:sp>
      <p:sp>
        <p:nvSpPr>
          <p:cNvPr id="3" name="Content Placeholder 2">
            <a:extLst>
              <a:ext uri="{FF2B5EF4-FFF2-40B4-BE49-F238E27FC236}">
                <a16:creationId xmlns:a16="http://schemas.microsoft.com/office/drawing/2014/main" id="{5CD5962D-E1E7-DDF1-1A43-E959F4ADCBD7}"/>
              </a:ext>
            </a:extLst>
          </p:cNvPr>
          <p:cNvSpPr>
            <a:spLocks noGrp="1"/>
          </p:cNvSpPr>
          <p:nvPr>
            <p:ph idx="1"/>
          </p:nvPr>
        </p:nvSpPr>
        <p:spPr>
          <a:xfrm>
            <a:off x="838200" y="1825625"/>
            <a:ext cx="6225791" cy="4351338"/>
          </a:xfrm>
        </p:spPr>
        <p:txBody>
          <a:bodyPr>
            <a:normAutofit lnSpcReduction="10000"/>
          </a:bodyPr>
          <a:lstStyle/>
          <a:p>
            <a:r>
              <a:rPr lang="es-419" dirty="0"/>
              <a:t>Requiere importantes innovaciones organizacionales:</a:t>
            </a:r>
          </a:p>
          <a:p>
            <a:pPr lvl="1">
              <a:buFont typeface="Wingdings" panose="05000000000000000000" pitchFamily="2" charset="2"/>
              <a:buChar char="§"/>
            </a:pPr>
            <a:r>
              <a:rPr lang="es-419" dirty="0"/>
              <a:t>Definición de perfiles</a:t>
            </a:r>
          </a:p>
          <a:p>
            <a:pPr lvl="1">
              <a:buFont typeface="Wingdings" panose="05000000000000000000" pitchFamily="2" charset="2"/>
              <a:buChar char="§"/>
            </a:pPr>
            <a:r>
              <a:rPr lang="es-419" dirty="0"/>
              <a:t>Estrategias de evaluación</a:t>
            </a:r>
          </a:p>
          <a:p>
            <a:pPr lvl="1">
              <a:buFont typeface="Wingdings" panose="05000000000000000000" pitchFamily="2" charset="2"/>
              <a:buChar char="§"/>
            </a:pPr>
            <a:r>
              <a:rPr lang="es-419" dirty="0"/>
              <a:t>Metodológicos</a:t>
            </a:r>
          </a:p>
          <a:p>
            <a:pPr lvl="1">
              <a:buFont typeface="Wingdings" panose="05000000000000000000" pitchFamily="2" charset="2"/>
              <a:buChar char="§"/>
            </a:pPr>
            <a:r>
              <a:rPr lang="es-419" dirty="0"/>
              <a:t>Formación y gestión docente</a:t>
            </a:r>
          </a:p>
          <a:p>
            <a:pPr lvl="1">
              <a:buFont typeface="Wingdings" panose="05000000000000000000" pitchFamily="2" charset="2"/>
              <a:buChar char="§"/>
            </a:pPr>
            <a:r>
              <a:rPr lang="es-419" dirty="0"/>
              <a:t>Prospectiva</a:t>
            </a:r>
          </a:p>
          <a:p>
            <a:pPr lvl="1">
              <a:buFont typeface="Wingdings" panose="05000000000000000000" pitchFamily="2" charset="2"/>
              <a:buChar char="§"/>
            </a:pPr>
            <a:r>
              <a:rPr lang="es-419" dirty="0"/>
              <a:t>Otros</a:t>
            </a:r>
          </a:p>
          <a:p>
            <a:r>
              <a:rPr lang="es-419" b="1" dirty="0"/>
              <a:t>Los cambios organizacionales requieren de acuerdos entre las partes interesadas.</a:t>
            </a:r>
          </a:p>
        </p:txBody>
      </p:sp>
      <p:pic>
        <p:nvPicPr>
          <p:cNvPr id="1026" name="Picture 2" descr="The everyday work of an Office of Transformation (opinion)">
            <a:extLst>
              <a:ext uri="{FF2B5EF4-FFF2-40B4-BE49-F238E27FC236}">
                <a16:creationId xmlns:a16="http://schemas.microsoft.com/office/drawing/2014/main" id="{EC2CCF8C-3869-7DAB-9F05-48E0540B4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96" b="36551"/>
          <a:stretch/>
        </p:blipFill>
        <p:spPr bwMode="auto">
          <a:xfrm>
            <a:off x="6649914" y="2649687"/>
            <a:ext cx="6856259" cy="212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8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69275-2BA6-AEC5-E5B7-22AC11117B34}"/>
              </a:ext>
            </a:extLst>
          </p:cNvPr>
          <p:cNvSpPr>
            <a:spLocks noGrp="1"/>
          </p:cNvSpPr>
          <p:nvPr>
            <p:ph type="title"/>
          </p:nvPr>
        </p:nvSpPr>
        <p:spPr/>
        <p:txBody>
          <a:bodyPr>
            <a:normAutofit/>
          </a:bodyPr>
          <a:lstStyle/>
          <a:p>
            <a:r>
              <a:rPr lang="es-419" dirty="0"/>
              <a:t>4. Formación profesional para una transición digital justa</a:t>
            </a:r>
          </a:p>
        </p:txBody>
      </p:sp>
      <p:sp>
        <p:nvSpPr>
          <p:cNvPr id="5" name="Text Placeholder 4">
            <a:extLst>
              <a:ext uri="{FF2B5EF4-FFF2-40B4-BE49-F238E27FC236}">
                <a16:creationId xmlns:a16="http://schemas.microsoft.com/office/drawing/2014/main" id="{2C20C69D-B695-B5BF-8066-04AF452FDF78}"/>
              </a:ext>
            </a:extLst>
          </p:cNvPr>
          <p:cNvSpPr>
            <a:spLocks noGrp="1"/>
          </p:cNvSpPr>
          <p:nvPr>
            <p:ph type="body" idx="1"/>
          </p:nvPr>
        </p:nvSpPr>
        <p:spPr/>
        <p:txBody>
          <a:bodyPr/>
          <a:lstStyle/>
          <a:p>
            <a:endParaRPr lang="es-419"/>
          </a:p>
        </p:txBody>
      </p:sp>
    </p:spTree>
    <p:extLst>
      <p:ext uri="{BB962C8B-B14F-4D97-AF65-F5344CB8AC3E}">
        <p14:creationId xmlns:p14="http://schemas.microsoft.com/office/powerpoint/2010/main" val="83958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3000-B54A-C792-7434-C7D235C96BD2}"/>
              </a:ext>
            </a:extLst>
          </p:cNvPr>
          <p:cNvSpPr>
            <a:spLocks noGrp="1"/>
          </p:cNvSpPr>
          <p:nvPr>
            <p:ph type="title"/>
          </p:nvPr>
        </p:nvSpPr>
        <p:spPr>
          <a:xfrm>
            <a:off x="838200" y="365126"/>
            <a:ext cx="7813431" cy="1084984"/>
          </a:xfrm>
        </p:spPr>
        <p:txBody>
          <a:bodyPr>
            <a:noAutofit/>
          </a:bodyPr>
          <a:lstStyle/>
          <a:p>
            <a:r>
              <a:rPr lang="es-419" sz="3600" dirty="0"/>
              <a:t>¿Cómo aportar a la transición digital?</a:t>
            </a:r>
          </a:p>
        </p:txBody>
      </p:sp>
      <p:sp>
        <p:nvSpPr>
          <p:cNvPr id="3" name="Content Placeholder 2">
            <a:extLst>
              <a:ext uri="{FF2B5EF4-FFF2-40B4-BE49-F238E27FC236}">
                <a16:creationId xmlns:a16="http://schemas.microsoft.com/office/drawing/2014/main" id="{1510D3A9-27B2-483A-3B27-587953BE93E9}"/>
              </a:ext>
            </a:extLst>
          </p:cNvPr>
          <p:cNvSpPr>
            <a:spLocks noGrp="1"/>
          </p:cNvSpPr>
          <p:nvPr>
            <p:ph idx="1"/>
          </p:nvPr>
        </p:nvSpPr>
        <p:spPr/>
        <p:txBody>
          <a:bodyPr>
            <a:normAutofit/>
          </a:bodyPr>
          <a:lstStyle/>
          <a:p>
            <a:r>
              <a:rPr lang="es-419" dirty="0"/>
              <a:t>Dos focos: empresas y personas</a:t>
            </a:r>
          </a:p>
          <a:p>
            <a:r>
              <a:rPr lang="es-419" dirty="0"/>
              <a:t>Mantener la oferta formativa actualizada.</a:t>
            </a:r>
          </a:p>
          <a:p>
            <a:r>
              <a:rPr lang="es-419" dirty="0"/>
              <a:t>Transversalizar la formación en competencias digitales en formación de “grado” y en formación continua. </a:t>
            </a:r>
          </a:p>
          <a:p>
            <a:r>
              <a:rPr lang="es-419" dirty="0"/>
              <a:t>Transversalizar la formación en competencias para la economía digital/transversales.</a:t>
            </a:r>
          </a:p>
          <a:p>
            <a:r>
              <a:rPr lang="es-419" dirty="0"/>
              <a:t>Fortalecer capacidades para formación/consultoría/mentoría en empresas sobre nuevos modelos de organización y oportunamente basarlos en tecnologías digitales. (</a:t>
            </a:r>
            <a:r>
              <a:rPr lang="es-419" dirty="0" err="1"/>
              <a:t>Digitización</a:t>
            </a:r>
            <a:r>
              <a:rPr lang="es-419" dirty="0"/>
              <a:t> &lt;–&gt; DX)</a:t>
            </a:r>
          </a:p>
        </p:txBody>
      </p:sp>
    </p:spTree>
    <p:extLst>
      <p:ext uri="{BB962C8B-B14F-4D97-AF65-F5344CB8AC3E}">
        <p14:creationId xmlns:p14="http://schemas.microsoft.com/office/powerpoint/2010/main" val="344018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D986A-7E81-ABB8-636A-8283231C9EA3}"/>
              </a:ext>
            </a:extLst>
          </p:cNvPr>
          <p:cNvSpPr>
            <a:spLocks noGrp="1"/>
          </p:cNvSpPr>
          <p:nvPr>
            <p:ph type="title"/>
          </p:nvPr>
        </p:nvSpPr>
        <p:spPr/>
        <p:txBody>
          <a:bodyPr/>
          <a:lstStyle/>
          <a:p>
            <a:r>
              <a:rPr lang="es-419" dirty="0"/>
              <a:t>A la búsqueda de “igualdades”</a:t>
            </a:r>
          </a:p>
        </p:txBody>
      </p:sp>
      <p:sp>
        <p:nvSpPr>
          <p:cNvPr id="5" name="Content Placeholder 4">
            <a:extLst>
              <a:ext uri="{FF2B5EF4-FFF2-40B4-BE49-F238E27FC236}">
                <a16:creationId xmlns:a16="http://schemas.microsoft.com/office/drawing/2014/main" id="{5AF6BB0A-D453-4C5E-0DA8-7F480DF37907}"/>
              </a:ext>
            </a:extLst>
          </p:cNvPr>
          <p:cNvSpPr>
            <a:spLocks noGrp="1"/>
          </p:cNvSpPr>
          <p:nvPr>
            <p:ph idx="1"/>
          </p:nvPr>
        </p:nvSpPr>
        <p:spPr>
          <a:xfrm>
            <a:off x="838200" y="1825625"/>
            <a:ext cx="5399228" cy="4351338"/>
          </a:xfrm>
        </p:spPr>
        <p:txBody>
          <a:bodyPr>
            <a:normAutofit fontScale="92500" lnSpcReduction="20000"/>
          </a:bodyPr>
          <a:lstStyle/>
          <a:p>
            <a:pPr marL="0" indent="0">
              <a:buNone/>
            </a:pPr>
            <a:r>
              <a:rPr lang="es-419" dirty="0"/>
              <a:t>La región exhibe:</a:t>
            </a:r>
          </a:p>
          <a:p>
            <a:pPr>
              <a:buFontTx/>
              <a:buChar char="-"/>
            </a:pPr>
            <a:r>
              <a:rPr lang="es-419" dirty="0"/>
              <a:t>Altos niveles de desigualdad social que se reflejan en el acceso a la formación.</a:t>
            </a:r>
          </a:p>
          <a:p>
            <a:pPr>
              <a:buFontTx/>
              <a:buChar char="-"/>
            </a:pPr>
            <a:r>
              <a:rPr lang="es-419" dirty="0"/>
              <a:t>Altos niveles de heterogeneidad productiva, que se reflejan en el acceso a la oferta de competencias.</a:t>
            </a:r>
          </a:p>
          <a:p>
            <a:pPr marL="0" indent="0">
              <a:buNone/>
            </a:pPr>
            <a:endParaRPr lang="es-419" dirty="0"/>
          </a:p>
          <a:p>
            <a:pPr marL="0" indent="0">
              <a:buNone/>
            </a:pPr>
            <a:r>
              <a:rPr lang="es-419" dirty="0"/>
              <a:t>Dos estudios de OIT/Cinterfor sobre acceso a competencias digitales por parte de </a:t>
            </a:r>
            <a:r>
              <a:rPr lang="es-419" dirty="0" err="1"/>
              <a:t>MiPYMES</a:t>
            </a:r>
            <a:r>
              <a:rPr lang="es-419" dirty="0"/>
              <a:t> y de jóvenes vulnerables.</a:t>
            </a:r>
          </a:p>
        </p:txBody>
      </p:sp>
      <p:pic>
        <p:nvPicPr>
          <p:cNvPr id="2050" name="Picture 2" descr="Can Democracy Reduce Inequality? - Ideas Matter">
            <a:extLst>
              <a:ext uri="{FF2B5EF4-FFF2-40B4-BE49-F238E27FC236}">
                <a16:creationId xmlns:a16="http://schemas.microsoft.com/office/drawing/2014/main" id="{87B18663-5233-7A51-2E03-AA6A986CED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230"/>
          <a:stretch/>
        </p:blipFill>
        <p:spPr bwMode="auto">
          <a:xfrm>
            <a:off x="6378832" y="2110154"/>
            <a:ext cx="5465478" cy="248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11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870B-D591-2C40-34DF-3357A9097CAD}"/>
              </a:ext>
            </a:extLst>
          </p:cNvPr>
          <p:cNvSpPr>
            <a:spLocks noGrp="1"/>
          </p:cNvSpPr>
          <p:nvPr>
            <p:ph type="title"/>
          </p:nvPr>
        </p:nvSpPr>
        <p:spPr>
          <a:xfrm>
            <a:off x="838201" y="365126"/>
            <a:ext cx="8175170" cy="1084984"/>
          </a:xfrm>
        </p:spPr>
        <p:txBody>
          <a:bodyPr>
            <a:noAutofit/>
          </a:bodyPr>
          <a:lstStyle/>
          <a:p>
            <a:r>
              <a:rPr lang="es-419" sz="3200" dirty="0"/>
              <a:t>¿Cómo promover una transición digital justa?</a:t>
            </a:r>
          </a:p>
        </p:txBody>
      </p:sp>
      <p:sp>
        <p:nvSpPr>
          <p:cNvPr id="3" name="Content Placeholder 2">
            <a:extLst>
              <a:ext uri="{FF2B5EF4-FFF2-40B4-BE49-F238E27FC236}">
                <a16:creationId xmlns:a16="http://schemas.microsoft.com/office/drawing/2014/main" id="{E396CD3E-673C-4052-3DE4-656E272B682C}"/>
              </a:ext>
            </a:extLst>
          </p:cNvPr>
          <p:cNvSpPr>
            <a:spLocks noGrp="1"/>
          </p:cNvSpPr>
          <p:nvPr>
            <p:ph idx="1"/>
          </p:nvPr>
        </p:nvSpPr>
        <p:spPr>
          <a:xfrm>
            <a:off x="5101936" y="2174487"/>
            <a:ext cx="6650519" cy="3957871"/>
          </a:xfrm>
        </p:spPr>
        <p:txBody>
          <a:bodyPr>
            <a:normAutofit fontScale="77500" lnSpcReduction="20000"/>
          </a:bodyPr>
          <a:lstStyle/>
          <a:p>
            <a:r>
              <a:rPr lang="es-419" dirty="0"/>
              <a:t>Inversión, </a:t>
            </a:r>
          </a:p>
          <a:p>
            <a:r>
              <a:rPr lang="es-419" dirty="0"/>
              <a:t>Programas focalizados.</a:t>
            </a:r>
          </a:p>
          <a:p>
            <a:r>
              <a:rPr lang="es-419" b="1" dirty="0"/>
              <a:t>Fortalecer a la FP como alternativa a la lógica de mercado para las competencias.</a:t>
            </a:r>
          </a:p>
          <a:p>
            <a:pPr marL="0" indent="0">
              <a:buNone/>
            </a:pPr>
            <a:endParaRPr lang="es-419" sz="800" dirty="0"/>
          </a:p>
          <a:p>
            <a:pPr marL="0" indent="0">
              <a:buNone/>
            </a:pPr>
            <a:r>
              <a:rPr lang="es-419" dirty="0"/>
              <a:t>Para ello</a:t>
            </a:r>
          </a:p>
          <a:p>
            <a:r>
              <a:rPr lang="es-419" dirty="0"/>
              <a:t>Articulación institucional.</a:t>
            </a:r>
          </a:p>
          <a:p>
            <a:r>
              <a:rPr lang="es-419" dirty="0"/>
              <a:t>Articulación con los interlocutores sociales.</a:t>
            </a:r>
          </a:p>
          <a:p>
            <a:endParaRPr lang="es-419" dirty="0"/>
          </a:p>
          <a:p>
            <a:pPr marL="0" indent="0">
              <a:buNone/>
            </a:pPr>
            <a:r>
              <a:rPr lang="es-419" dirty="0"/>
              <a:t>&gt; Las partes interesadas deben incluir o representar actores que en general no consiguen influir en la definición de política. </a:t>
            </a:r>
          </a:p>
          <a:p>
            <a:endParaRPr lang="es-419" dirty="0"/>
          </a:p>
        </p:txBody>
      </p:sp>
      <p:pic>
        <p:nvPicPr>
          <p:cNvPr id="4098" name="Picture 2" descr="Equality vs equity: what's the difference? And why should you care? - CMI">
            <a:extLst>
              <a:ext uri="{FF2B5EF4-FFF2-40B4-BE49-F238E27FC236}">
                <a16:creationId xmlns:a16="http://schemas.microsoft.com/office/drawing/2014/main" id="{635BA09B-3D2B-5D4C-52FC-2D1878760F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2227"/>
          <a:stretch/>
        </p:blipFill>
        <p:spPr bwMode="auto">
          <a:xfrm>
            <a:off x="1278217" y="2057020"/>
            <a:ext cx="2954348" cy="39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27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4E9E-386C-D3E2-AD24-B63BE76E7BF2}"/>
              </a:ext>
            </a:extLst>
          </p:cNvPr>
          <p:cNvSpPr>
            <a:spLocks noGrp="1"/>
          </p:cNvSpPr>
          <p:nvPr>
            <p:ph type="title"/>
          </p:nvPr>
        </p:nvSpPr>
        <p:spPr/>
        <p:txBody>
          <a:bodyPr/>
          <a:lstStyle/>
          <a:p>
            <a:r>
              <a:rPr lang="es-419" dirty="0"/>
              <a:t>5. Desafíos</a:t>
            </a:r>
          </a:p>
        </p:txBody>
      </p:sp>
      <p:sp>
        <p:nvSpPr>
          <p:cNvPr id="3" name="Content Placeholder 2">
            <a:extLst>
              <a:ext uri="{FF2B5EF4-FFF2-40B4-BE49-F238E27FC236}">
                <a16:creationId xmlns:a16="http://schemas.microsoft.com/office/drawing/2014/main" id="{B7F64027-CE69-634D-D4A6-8BFDB82A85C9}"/>
              </a:ext>
            </a:extLst>
          </p:cNvPr>
          <p:cNvSpPr>
            <a:spLocks noGrp="1"/>
          </p:cNvSpPr>
          <p:nvPr>
            <p:ph idx="1"/>
          </p:nvPr>
        </p:nvSpPr>
        <p:spPr>
          <a:xfrm>
            <a:off x="838200" y="2076011"/>
            <a:ext cx="5673132" cy="3850565"/>
          </a:xfrm>
        </p:spPr>
        <p:txBody>
          <a:bodyPr>
            <a:normAutofit/>
          </a:bodyPr>
          <a:lstStyle/>
          <a:p>
            <a:r>
              <a:rPr lang="es-419" dirty="0"/>
              <a:t>Acompañar el rápido cambio tecnológico.</a:t>
            </a:r>
          </a:p>
          <a:p>
            <a:r>
              <a:rPr lang="es-419" dirty="0"/>
              <a:t>Acordar y definir a qué nos referimos por transversales.</a:t>
            </a:r>
          </a:p>
          <a:p>
            <a:r>
              <a:rPr lang="es-419" dirty="0"/>
              <a:t>Desarrollar y evaluar transversales. </a:t>
            </a:r>
          </a:p>
          <a:p>
            <a:r>
              <a:rPr lang="es-419" b="1" dirty="0"/>
              <a:t>Justificar y sustentar el cambio organizacional para la “preparación para el futuro” - justa</a:t>
            </a:r>
            <a:r>
              <a:rPr lang="es-419" dirty="0"/>
              <a:t> </a:t>
            </a:r>
          </a:p>
        </p:txBody>
      </p:sp>
      <p:pic>
        <p:nvPicPr>
          <p:cNvPr id="3074" name="Picture 2" descr="Overcoming Challenges - Maria College">
            <a:extLst>
              <a:ext uri="{FF2B5EF4-FFF2-40B4-BE49-F238E27FC236}">
                <a16:creationId xmlns:a16="http://schemas.microsoft.com/office/drawing/2014/main" id="{EAEF3818-1909-9291-6259-6D31F4E016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94"/>
          <a:stretch/>
        </p:blipFill>
        <p:spPr bwMode="auto">
          <a:xfrm>
            <a:off x="6798938" y="2076012"/>
            <a:ext cx="5001176" cy="385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9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D1A3-4645-551E-7A66-48B44ACE1026}"/>
              </a:ext>
            </a:extLst>
          </p:cNvPr>
          <p:cNvSpPr>
            <a:spLocks noGrp="1"/>
          </p:cNvSpPr>
          <p:nvPr>
            <p:ph type="title"/>
          </p:nvPr>
        </p:nvSpPr>
        <p:spPr/>
        <p:txBody>
          <a:bodyPr/>
          <a:lstStyle/>
          <a:p>
            <a:endParaRPr lang="es-419" dirty="0"/>
          </a:p>
        </p:txBody>
      </p:sp>
      <p:sp>
        <p:nvSpPr>
          <p:cNvPr id="3" name="Content Placeholder 2">
            <a:extLst>
              <a:ext uri="{FF2B5EF4-FFF2-40B4-BE49-F238E27FC236}">
                <a16:creationId xmlns:a16="http://schemas.microsoft.com/office/drawing/2014/main" id="{46EB40C7-E7FE-63CC-4690-94C3AC6CEC4C}"/>
              </a:ext>
            </a:extLst>
          </p:cNvPr>
          <p:cNvSpPr>
            <a:spLocks noGrp="1"/>
          </p:cNvSpPr>
          <p:nvPr>
            <p:ph idx="1"/>
          </p:nvPr>
        </p:nvSpPr>
        <p:spPr>
          <a:xfrm>
            <a:off x="838200" y="3155182"/>
            <a:ext cx="10515600" cy="1084984"/>
          </a:xfrm>
        </p:spPr>
        <p:txBody>
          <a:bodyPr>
            <a:noAutofit/>
          </a:bodyPr>
          <a:lstStyle/>
          <a:p>
            <a:pPr marL="0" indent="0" algn="ctr">
              <a:buNone/>
            </a:pPr>
            <a:r>
              <a:rPr lang="es-419" sz="8800" b="1" dirty="0">
                <a:latin typeface="Abadi" panose="020B0604020104020204" pitchFamily="34" charset="0"/>
              </a:rPr>
              <a:t>Gracias</a:t>
            </a:r>
          </a:p>
        </p:txBody>
      </p:sp>
    </p:spTree>
    <p:extLst>
      <p:ext uri="{BB962C8B-B14F-4D97-AF65-F5344CB8AC3E}">
        <p14:creationId xmlns:p14="http://schemas.microsoft.com/office/powerpoint/2010/main" val="173802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pposing Arrows Comparison Diagram">
            <a:extLst>
              <a:ext uri="{FF2B5EF4-FFF2-40B4-BE49-F238E27FC236}">
                <a16:creationId xmlns:a16="http://schemas.microsoft.com/office/drawing/2014/main" id="{B584FEBC-3C94-B374-C01B-952982F94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13"/>
          <a:stretch/>
        </p:blipFill>
        <p:spPr bwMode="auto">
          <a:xfrm>
            <a:off x="-301451" y="1275405"/>
            <a:ext cx="12192000" cy="53894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E51999-2A5B-001B-9023-22A366E02054}"/>
              </a:ext>
            </a:extLst>
          </p:cNvPr>
          <p:cNvSpPr>
            <a:spLocks noGrp="1"/>
          </p:cNvSpPr>
          <p:nvPr>
            <p:ph type="title"/>
          </p:nvPr>
        </p:nvSpPr>
        <p:spPr>
          <a:xfrm>
            <a:off x="838200" y="365126"/>
            <a:ext cx="6521605" cy="1084984"/>
          </a:xfrm>
        </p:spPr>
        <p:txBody>
          <a:bodyPr>
            <a:normAutofit fontScale="90000"/>
          </a:bodyPr>
          <a:lstStyle/>
          <a:p>
            <a:r>
              <a:rPr lang="es-419" dirty="0"/>
              <a:t>Implica actuar en dos frentes</a:t>
            </a:r>
          </a:p>
        </p:txBody>
      </p:sp>
      <p:sp>
        <p:nvSpPr>
          <p:cNvPr id="3" name="Content Placeholder 2">
            <a:extLst>
              <a:ext uri="{FF2B5EF4-FFF2-40B4-BE49-F238E27FC236}">
                <a16:creationId xmlns:a16="http://schemas.microsoft.com/office/drawing/2014/main" id="{E60A2490-D07B-7806-5F85-470280C2BB90}"/>
              </a:ext>
            </a:extLst>
          </p:cNvPr>
          <p:cNvSpPr>
            <a:spLocks noGrp="1"/>
          </p:cNvSpPr>
          <p:nvPr>
            <p:ph idx="1"/>
          </p:nvPr>
        </p:nvSpPr>
        <p:spPr>
          <a:xfrm>
            <a:off x="7922288" y="4521085"/>
            <a:ext cx="3723752" cy="2123020"/>
          </a:xfrm>
          <a:solidFill>
            <a:schemeClr val="bg1"/>
          </a:solidFill>
        </p:spPr>
        <p:txBody>
          <a:bodyPr>
            <a:noAutofit/>
          </a:bodyPr>
          <a:lstStyle/>
          <a:p>
            <a:pPr marL="0" indent="0">
              <a:buNone/>
            </a:pPr>
            <a:r>
              <a:rPr lang="es-419" sz="2000" dirty="0"/>
              <a:t>Diseñar e implementar su propia </a:t>
            </a:r>
            <a:r>
              <a:rPr lang="es-419" sz="2000" b="1" dirty="0"/>
              <a:t>transformación digital</a:t>
            </a:r>
            <a:r>
              <a:rPr lang="es-419" sz="2000" dirty="0"/>
              <a:t>.</a:t>
            </a:r>
          </a:p>
          <a:p>
            <a:r>
              <a:rPr lang="es-419" sz="2000" dirty="0"/>
              <a:t>Transformación digital de los procesos internos</a:t>
            </a:r>
          </a:p>
          <a:p>
            <a:r>
              <a:rPr lang="es-419" sz="2000" dirty="0"/>
              <a:t>Transformación digital de los procesos que sustentan la oferta formativa.</a:t>
            </a:r>
          </a:p>
        </p:txBody>
      </p:sp>
      <p:sp>
        <p:nvSpPr>
          <p:cNvPr id="5" name="TextBox 4">
            <a:extLst>
              <a:ext uri="{FF2B5EF4-FFF2-40B4-BE49-F238E27FC236}">
                <a16:creationId xmlns:a16="http://schemas.microsoft.com/office/drawing/2014/main" id="{944D4FC9-0AE4-F10C-9FFF-CCD7C25B0861}"/>
              </a:ext>
            </a:extLst>
          </p:cNvPr>
          <p:cNvSpPr txBox="1"/>
          <p:nvPr/>
        </p:nvSpPr>
        <p:spPr>
          <a:xfrm>
            <a:off x="416169" y="2646700"/>
            <a:ext cx="3161044" cy="1631216"/>
          </a:xfrm>
          <a:prstGeom prst="rect">
            <a:avLst/>
          </a:prstGeom>
          <a:solidFill>
            <a:schemeClr val="bg1"/>
          </a:solidFill>
        </p:spPr>
        <p:txBody>
          <a:bodyPr wrap="square">
            <a:spAutoFit/>
          </a:bodyPr>
          <a:lstStyle/>
          <a:p>
            <a:pPr algn="ctr"/>
            <a:r>
              <a:rPr lang="es-419" sz="2000" dirty="0"/>
              <a:t>Responder a los cambios que la </a:t>
            </a:r>
            <a:r>
              <a:rPr lang="es-419" sz="2000" b="1" dirty="0"/>
              <a:t>transición digital </a:t>
            </a:r>
            <a:r>
              <a:rPr lang="es-419" sz="2000" dirty="0"/>
              <a:t>introduce en mercado de trabajo. Requiere transformaciones…</a:t>
            </a:r>
          </a:p>
        </p:txBody>
      </p:sp>
      <p:sp>
        <p:nvSpPr>
          <p:cNvPr id="6" name="Rectangle 5">
            <a:extLst>
              <a:ext uri="{FF2B5EF4-FFF2-40B4-BE49-F238E27FC236}">
                <a16:creationId xmlns:a16="http://schemas.microsoft.com/office/drawing/2014/main" id="{63E94C60-1FCC-C96A-2C55-99BD2D8A2247}"/>
              </a:ext>
            </a:extLst>
          </p:cNvPr>
          <p:cNvSpPr/>
          <p:nvPr/>
        </p:nvSpPr>
        <p:spPr>
          <a:xfrm>
            <a:off x="5878286" y="4119824"/>
            <a:ext cx="612949"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angle 6">
            <a:extLst>
              <a:ext uri="{FF2B5EF4-FFF2-40B4-BE49-F238E27FC236}">
                <a16:creationId xmlns:a16="http://schemas.microsoft.com/office/drawing/2014/main" id="{C162B9CB-5D53-248A-0ECD-633541F4F42F}"/>
              </a:ext>
            </a:extLst>
          </p:cNvPr>
          <p:cNvSpPr/>
          <p:nvPr/>
        </p:nvSpPr>
        <p:spPr>
          <a:xfrm>
            <a:off x="4783015" y="2805329"/>
            <a:ext cx="612949"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angle 7">
            <a:extLst>
              <a:ext uri="{FF2B5EF4-FFF2-40B4-BE49-F238E27FC236}">
                <a16:creationId xmlns:a16="http://schemas.microsoft.com/office/drawing/2014/main" id="{E23D9B12-AFD0-2BC7-AEA8-145F95DD9547}"/>
              </a:ext>
            </a:extLst>
          </p:cNvPr>
          <p:cNvSpPr/>
          <p:nvPr/>
        </p:nvSpPr>
        <p:spPr>
          <a:xfrm>
            <a:off x="8614788" y="3643567"/>
            <a:ext cx="2006319"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Frente interno</a:t>
            </a:r>
          </a:p>
        </p:txBody>
      </p:sp>
      <p:sp>
        <p:nvSpPr>
          <p:cNvPr id="9" name="Rectangle 8">
            <a:extLst>
              <a:ext uri="{FF2B5EF4-FFF2-40B4-BE49-F238E27FC236}">
                <a16:creationId xmlns:a16="http://schemas.microsoft.com/office/drawing/2014/main" id="{37F01872-7E27-8F98-33C4-61667D1B346D}"/>
              </a:ext>
            </a:extLst>
          </p:cNvPr>
          <p:cNvSpPr/>
          <p:nvPr/>
        </p:nvSpPr>
        <p:spPr>
          <a:xfrm>
            <a:off x="1063869" y="1690714"/>
            <a:ext cx="2006319"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Frente externo</a:t>
            </a:r>
          </a:p>
        </p:txBody>
      </p:sp>
    </p:spTree>
    <p:extLst>
      <p:ext uri="{BB962C8B-B14F-4D97-AF65-F5344CB8AC3E}">
        <p14:creationId xmlns:p14="http://schemas.microsoft.com/office/powerpoint/2010/main" val="191374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ED5ADE-6ACB-7CA6-9486-E73C3D89965C}"/>
              </a:ext>
            </a:extLst>
          </p:cNvPr>
          <p:cNvSpPr>
            <a:spLocks noGrp="1"/>
          </p:cNvSpPr>
          <p:nvPr>
            <p:ph type="title"/>
          </p:nvPr>
        </p:nvSpPr>
        <p:spPr/>
        <p:txBody>
          <a:bodyPr/>
          <a:lstStyle/>
          <a:p>
            <a:r>
              <a:rPr lang="es-419" dirty="0"/>
              <a:t>1. Transición digital</a:t>
            </a:r>
          </a:p>
        </p:txBody>
      </p:sp>
      <p:sp>
        <p:nvSpPr>
          <p:cNvPr id="5" name="Text Placeholder 4">
            <a:extLst>
              <a:ext uri="{FF2B5EF4-FFF2-40B4-BE49-F238E27FC236}">
                <a16:creationId xmlns:a16="http://schemas.microsoft.com/office/drawing/2014/main" id="{F68CFE7F-6006-24FA-E941-3953161B169E}"/>
              </a:ext>
            </a:extLst>
          </p:cNvPr>
          <p:cNvSpPr>
            <a:spLocks noGrp="1"/>
          </p:cNvSpPr>
          <p:nvPr>
            <p:ph type="body" idx="1"/>
          </p:nvPr>
        </p:nvSpPr>
        <p:spPr/>
        <p:txBody>
          <a:bodyPr/>
          <a:lstStyle/>
          <a:p>
            <a:endParaRPr lang="es-419"/>
          </a:p>
        </p:txBody>
      </p:sp>
    </p:spTree>
    <p:extLst>
      <p:ext uri="{BB962C8B-B14F-4D97-AF65-F5344CB8AC3E}">
        <p14:creationId xmlns:p14="http://schemas.microsoft.com/office/powerpoint/2010/main" val="392032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65B3C-7557-EEC9-B6EC-E5BA9861EE4D}"/>
              </a:ext>
            </a:extLst>
          </p:cNvPr>
          <p:cNvSpPr>
            <a:spLocks noGrp="1"/>
          </p:cNvSpPr>
          <p:nvPr>
            <p:ph type="title"/>
          </p:nvPr>
        </p:nvSpPr>
        <p:spPr/>
        <p:txBody>
          <a:bodyPr/>
          <a:lstStyle/>
          <a:p>
            <a:r>
              <a:rPr lang="es-419" dirty="0"/>
              <a:t>Transición digital</a:t>
            </a:r>
          </a:p>
        </p:txBody>
      </p:sp>
      <p:sp>
        <p:nvSpPr>
          <p:cNvPr id="5" name="Content Placeholder 4">
            <a:extLst>
              <a:ext uri="{FF2B5EF4-FFF2-40B4-BE49-F238E27FC236}">
                <a16:creationId xmlns:a16="http://schemas.microsoft.com/office/drawing/2014/main" id="{98983EAD-8729-E31A-F50D-3128D54823A7}"/>
              </a:ext>
            </a:extLst>
          </p:cNvPr>
          <p:cNvSpPr>
            <a:spLocks noGrp="1"/>
          </p:cNvSpPr>
          <p:nvPr>
            <p:ph idx="1"/>
          </p:nvPr>
        </p:nvSpPr>
        <p:spPr>
          <a:xfrm>
            <a:off x="838200" y="1825625"/>
            <a:ext cx="7068015" cy="4351338"/>
          </a:xfrm>
        </p:spPr>
        <p:txBody>
          <a:bodyPr>
            <a:normAutofit/>
          </a:bodyPr>
          <a:lstStyle/>
          <a:p>
            <a:pPr marL="0" indent="0">
              <a:buNone/>
            </a:pPr>
            <a:r>
              <a:rPr lang="es-419" dirty="0">
                <a:latin typeface="Noto Sans" panose="020B0502040504020204" pitchFamily="34" charset="0"/>
              </a:rPr>
              <a:t>I</a:t>
            </a:r>
            <a:r>
              <a:rPr lang="es-419" sz="2800" b="0" i="0" u="none" strike="noStrike" baseline="0" dirty="0">
                <a:latin typeface="Noto Sans" panose="020B0502040504020204" pitchFamily="34" charset="0"/>
              </a:rPr>
              <a:t>mpactos económicos, sociales, ambientales de las tecnologías digitales, que se manifiestan en la cantidad y calidad del empleo, en la productividad, en el comercio internacional, en la estructura productiva, en las calificaciones requeridas, en la organización de las empresas y en las dinámicas de interacción entre empresas y entre personas. </a:t>
            </a:r>
          </a:p>
          <a:p>
            <a:pPr marL="0" indent="0">
              <a:buNone/>
            </a:pPr>
            <a:r>
              <a:rPr lang="es-419" sz="1800" b="0" i="0" u="none" strike="noStrike" baseline="0" dirty="0">
                <a:latin typeface="Noto Sans" panose="020B0502040504020204" pitchFamily="34" charset="0"/>
              </a:rPr>
              <a:t>(Adaptado del Panorama Laboral, 2021)</a:t>
            </a:r>
          </a:p>
        </p:txBody>
      </p:sp>
      <p:pic>
        <p:nvPicPr>
          <p:cNvPr id="3" name="Picture 2">
            <a:extLst>
              <a:ext uri="{FF2B5EF4-FFF2-40B4-BE49-F238E27FC236}">
                <a16:creationId xmlns:a16="http://schemas.microsoft.com/office/drawing/2014/main" id="{B989A8AE-0FA0-23E6-2225-74F5709A39F5}"/>
              </a:ext>
            </a:extLst>
          </p:cNvPr>
          <p:cNvPicPr>
            <a:picLocks noChangeAspect="1"/>
          </p:cNvPicPr>
          <p:nvPr/>
        </p:nvPicPr>
        <p:blipFill>
          <a:blip r:embed="rId2"/>
          <a:stretch>
            <a:fillRect/>
          </a:stretch>
        </p:blipFill>
        <p:spPr>
          <a:xfrm>
            <a:off x="8709887" y="1705324"/>
            <a:ext cx="3280619" cy="4471639"/>
          </a:xfrm>
          <a:prstGeom prst="rect">
            <a:avLst/>
          </a:prstGeom>
        </p:spPr>
      </p:pic>
    </p:spTree>
    <p:extLst>
      <p:ext uri="{BB962C8B-B14F-4D97-AF65-F5344CB8AC3E}">
        <p14:creationId xmlns:p14="http://schemas.microsoft.com/office/powerpoint/2010/main" val="191657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D3F50-EA31-F6B3-323B-03F31028EE9A}"/>
              </a:ext>
            </a:extLst>
          </p:cNvPr>
          <p:cNvSpPr>
            <a:spLocks noGrp="1"/>
          </p:cNvSpPr>
          <p:nvPr>
            <p:ph type="title"/>
          </p:nvPr>
        </p:nvSpPr>
        <p:spPr>
          <a:xfrm>
            <a:off x="838200" y="461118"/>
            <a:ext cx="6738257" cy="1084984"/>
          </a:xfrm>
        </p:spPr>
        <p:txBody>
          <a:bodyPr>
            <a:normAutofit fontScale="90000"/>
          </a:bodyPr>
          <a:lstStyle/>
          <a:p>
            <a:r>
              <a:rPr lang="es-419" dirty="0"/>
              <a:t>Caracterización de la Transición Digital</a:t>
            </a:r>
          </a:p>
        </p:txBody>
      </p:sp>
      <p:sp>
        <p:nvSpPr>
          <p:cNvPr id="5" name="Content Placeholder 4">
            <a:extLst>
              <a:ext uri="{FF2B5EF4-FFF2-40B4-BE49-F238E27FC236}">
                <a16:creationId xmlns:a16="http://schemas.microsoft.com/office/drawing/2014/main" id="{3AA3D525-0910-382C-C0CE-97721E937E70}"/>
              </a:ext>
            </a:extLst>
          </p:cNvPr>
          <p:cNvSpPr>
            <a:spLocks noGrp="1"/>
          </p:cNvSpPr>
          <p:nvPr>
            <p:ph idx="1"/>
          </p:nvPr>
        </p:nvSpPr>
        <p:spPr>
          <a:xfrm>
            <a:off x="838202" y="2215918"/>
            <a:ext cx="4417086" cy="3816892"/>
          </a:xfrm>
        </p:spPr>
        <p:txBody>
          <a:bodyPr>
            <a:normAutofit fontScale="85000" lnSpcReduction="20000"/>
          </a:bodyPr>
          <a:lstStyle/>
          <a:p>
            <a:r>
              <a:rPr lang="es-419" dirty="0"/>
              <a:t>Un fenómeno global con efectos diferenciados en lo local, nacional y regional.</a:t>
            </a:r>
          </a:p>
          <a:p>
            <a:r>
              <a:rPr lang="es-419" dirty="0"/>
              <a:t>Es el conjunto de transiciones sociales y económicas disparados por el uso de tecnologías digitales.</a:t>
            </a:r>
          </a:p>
          <a:p>
            <a:r>
              <a:rPr lang="es-419" dirty="0"/>
              <a:t>Cuando se considera la sociedad y la economía como una todo, el proceso es gradual. </a:t>
            </a:r>
          </a:p>
          <a:p>
            <a:r>
              <a:rPr lang="es-419" dirty="0"/>
              <a:t>Es un proceso/fenómeno no coordinado.</a:t>
            </a:r>
          </a:p>
        </p:txBody>
      </p:sp>
      <p:sp>
        <p:nvSpPr>
          <p:cNvPr id="2" name="Content Placeholder 2">
            <a:extLst>
              <a:ext uri="{FF2B5EF4-FFF2-40B4-BE49-F238E27FC236}">
                <a16:creationId xmlns:a16="http://schemas.microsoft.com/office/drawing/2014/main" id="{F562DA41-3646-35F4-6214-41CDED69B64F}"/>
              </a:ext>
            </a:extLst>
          </p:cNvPr>
          <p:cNvSpPr txBox="1">
            <a:spLocks/>
          </p:cNvSpPr>
          <p:nvPr/>
        </p:nvSpPr>
        <p:spPr>
          <a:xfrm>
            <a:off x="6169688" y="2215917"/>
            <a:ext cx="5697415" cy="36523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s-419" sz="2000" b="1" dirty="0"/>
              <a:t>Actores relevantes a la transición digital:</a:t>
            </a:r>
          </a:p>
          <a:p>
            <a:pPr marL="0" indent="0">
              <a:spcBef>
                <a:spcPts val="300"/>
              </a:spcBef>
              <a:buNone/>
            </a:pPr>
            <a:endParaRPr lang="es-419" sz="2000" dirty="0"/>
          </a:p>
          <a:p>
            <a:pPr marL="514350" indent="-514350">
              <a:spcBef>
                <a:spcPts val="300"/>
              </a:spcBef>
              <a:buFont typeface="+mj-lt"/>
              <a:buAutoNum type="arabicPeriod"/>
            </a:pPr>
            <a:r>
              <a:rPr lang="es-419" sz="2000" dirty="0"/>
              <a:t>Instituciones gubernamentales
Organizaciones Internacionales</a:t>
            </a:r>
          </a:p>
          <a:p>
            <a:pPr marL="514350" indent="-514350">
              <a:spcBef>
                <a:spcPts val="300"/>
              </a:spcBef>
              <a:buFont typeface="+mj-lt"/>
              <a:buAutoNum type="arabicPeriod"/>
            </a:pPr>
            <a:r>
              <a:rPr lang="es-419" sz="2000" dirty="0"/>
              <a:t>Empresas de Tecnología
Entidades de Investigación y Desarrollo
Innovadores y emprendedores
Consumidores y Usuarios
Instituciones educativas y de formación</a:t>
            </a:r>
          </a:p>
          <a:p>
            <a:pPr marL="514350" indent="-514350">
              <a:spcBef>
                <a:spcPts val="300"/>
              </a:spcBef>
              <a:buFont typeface="+mj-lt"/>
              <a:buAutoNum type="arabicPeriod"/>
            </a:pPr>
            <a:r>
              <a:rPr lang="es-419" sz="2000" dirty="0"/>
              <a:t>Organizaciones no gubernamentales (ONG)
Sector privado, empresas y organizaciones de empleadores</a:t>
            </a:r>
          </a:p>
          <a:p>
            <a:pPr marL="514350" indent="-514350">
              <a:spcBef>
                <a:spcPts val="300"/>
              </a:spcBef>
              <a:buFont typeface="+mj-lt"/>
              <a:buAutoNum type="arabicPeriod"/>
            </a:pPr>
            <a:r>
              <a:rPr lang="es-419" sz="2000" dirty="0"/>
              <a:t>Trabajadores y organizaciones de trabajadores.</a:t>
            </a:r>
            <a:endParaRPr lang="en-GB" sz="2000" dirty="0"/>
          </a:p>
        </p:txBody>
      </p:sp>
    </p:spTree>
    <p:extLst>
      <p:ext uri="{BB962C8B-B14F-4D97-AF65-F5344CB8AC3E}">
        <p14:creationId xmlns:p14="http://schemas.microsoft.com/office/powerpoint/2010/main" val="160158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98BF-1850-A611-8D06-F7FFCB3B06B2}"/>
              </a:ext>
            </a:extLst>
          </p:cNvPr>
          <p:cNvSpPr>
            <a:spLocks noGrp="1"/>
          </p:cNvSpPr>
          <p:nvPr>
            <p:ph type="title"/>
          </p:nvPr>
        </p:nvSpPr>
        <p:spPr/>
        <p:txBody>
          <a:bodyPr/>
          <a:lstStyle/>
          <a:p>
            <a:r>
              <a:rPr lang="es-419" dirty="0"/>
              <a:t>Oportunidades</a:t>
            </a:r>
          </a:p>
        </p:txBody>
      </p:sp>
      <p:sp>
        <p:nvSpPr>
          <p:cNvPr id="7" name="Content Placeholder 6">
            <a:extLst>
              <a:ext uri="{FF2B5EF4-FFF2-40B4-BE49-F238E27FC236}">
                <a16:creationId xmlns:a16="http://schemas.microsoft.com/office/drawing/2014/main" id="{8C42D0D2-5FED-BA6E-B4E7-3341A1F46383}"/>
              </a:ext>
            </a:extLst>
          </p:cNvPr>
          <p:cNvSpPr>
            <a:spLocks noGrp="1"/>
          </p:cNvSpPr>
          <p:nvPr>
            <p:ph idx="1"/>
          </p:nvPr>
        </p:nvSpPr>
        <p:spPr>
          <a:xfrm>
            <a:off x="838200" y="2080009"/>
            <a:ext cx="5421923" cy="4096954"/>
          </a:xfrm>
        </p:spPr>
        <p:txBody>
          <a:bodyPr>
            <a:normAutofit/>
          </a:bodyPr>
          <a:lstStyle/>
          <a:p>
            <a:r>
              <a:rPr lang="es-419" dirty="0"/>
              <a:t>Mejora de la productividad por diversos medios, entre ellos la automatización. </a:t>
            </a:r>
          </a:p>
          <a:p>
            <a:pPr marL="0" indent="0">
              <a:buNone/>
            </a:pPr>
            <a:endParaRPr lang="es-419" dirty="0"/>
          </a:p>
          <a:p>
            <a:pPr marL="0" indent="0">
              <a:buNone/>
            </a:pPr>
            <a:endParaRPr lang="es-419" sz="1100" dirty="0"/>
          </a:p>
          <a:p>
            <a:r>
              <a:rPr lang="es-419" dirty="0"/>
              <a:t>Inclusión por medios digitales en la banca, educación, salud, gobierno electrónico, trabajo.</a:t>
            </a:r>
          </a:p>
        </p:txBody>
      </p:sp>
      <p:pic>
        <p:nvPicPr>
          <p:cNvPr id="6146" name="Picture 2" descr="inclusion – HDI">
            <a:extLst>
              <a:ext uri="{FF2B5EF4-FFF2-40B4-BE49-F238E27FC236}">
                <a16:creationId xmlns:a16="http://schemas.microsoft.com/office/drawing/2014/main" id="{614C3FA6-41A9-B1BB-FAC4-3F95519A9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095" y="3631172"/>
            <a:ext cx="4222982" cy="23789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roductivity Is Perception: 5 Ways To Get Your Great Work Noticed">
            <a:extLst>
              <a:ext uri="{FF2B5EF4-FFF2-40B4-BE49-F238E27FC236}">
                <a16:creationId xmlns:a16="http://schemas.microsoft.com/office/drawing/2014/main" id="{DF13DC25-EA78-314D-05AF-9E98FF647C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15" b="7781"/>
          <a:stretch/>
        </p:blipFill>
        <p:spPr bwMode="auto">
          <a:xfrm>
            <a:off x="7380095" y="1868993"/>
            <a:ext cx="4222982" cy="21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1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68DC-DB29-91D1-8777-05A543FCCBF0}"/>
              </a:ext>
            </a:extLst>
          </p:cNvPr>
          <p:cNvSpPr>
            <a:spLocks noGrp="1"/>
          </p:cNvSpPr>
          <p:nvPr>
            <p:ph type="title"/>
          </p:nvPr>
        </p:nvSpPr>
        <p:spPr/>
        <p:txBody>
          <a:bodyPr anchor="ctr">
            <a:normAutofit/>
          </a:bodyPr>
          <a:lstStyle/>
          <a:p>
            <a:r>
              <a:rPr lang="es-419" sz="4800" dirty="0"/>
              <a:t>Productividad</a:t>
            </a:r>
          </a:p>
        </p:txBody>
      </p:sp>
      <p:sp>
        <p:nvSpPr>
          <p:cNvPr id="9" name="Content Placeholder 8">
            <a:extLst>
              <a:ext uri="{FF2B5EF4-FFF2-40B4-BE49-F238E27FC236}">
                <a16:creationId xmlns:a16="http://schemas.microsoft.com/office/drawing/2014/main" id="{8DEA3553-64E8-42DD-D9C0-E32BAA84053B}"/>
              </a:ext>
            </a:extLst>
          </p:cNvPr>
          <p:cNvSpPr>
            <a:spLocks noGrp="1"/>
          </p:cNvSpPr>
          <p:nvPr>
            <p:ph idx="1"/>
          </p:nvPr>
        </p:nvSpPr>
        <p:spPr>
          <a:xfrm>
            <a:off x="838200" y="1570400"/>
            <a:ext cx="5273099" cy="4922474"/>
          </a:xfrm>
        </p:spPr>
        <p:txBody>
          <a:bodyPr>
            <a:normAutofit lnSpcReduction="10000"/>
          </a:bodyPr>
          <a:lstStyle/>
          <a:p>
            <a:pPr marL="0" indent="0">
              <a:buNone/>
            </a:pPr>
            <a:r>
              <a:rPr lang="es-419" sz="2400" dirty="0"/>
              <a:t>Paradoja de la productividad digital: 1995 – 2004 vs 2005. Algunas hipótesis:</a:t>
            </a:r>
          </a:p>
          <a:p>
            <a:pPr>
              <a:buFont typeface="Wingdings" panose="05000000000000000000" pitchFamily="2" charset="2"/>
              <a:buChar char="§"/>
            </a:pPr>
            <a:r>
              <a:rPr lang="es-419" sz="2400" dirty="0"/>
              <a:t>Se recogió primero el </a:t>
            </a:r>
            <a:r>
              <a:rPr lang="es-419" sz="2400" dirty="0" err="1"/>
              <a:t>low</a:t>
            </a:r>
            <a:r>
              <a:rPr lang="es-419" sz="2400" dirty="0"/>
              <a:t> </a:t>
            </a:r>
            <a:r>
              <a:rPr lang="es-419" sz="2400" dirty="0" err="1"/>
              <a:t>hanging</a:t>
            </a:r>
            <a:r>
              <a:rPr lang="es-419" sz="2400" dirty="0"/>
              <a:t> </a:t>
            </a:r>
            <a:r>
              <a:rPr lang="es-419" sz="2400" dirty="0" err="1"/>
              <a:t>fruit</a:t>
            </a:r>
            <a:endParaRPr lang="es-419" sz="2400" dirty="0"/>
          </a:p>
          <a:p>
            <a:pPr>
              <a:buFont typeface="Wingdings" panose="05000000000000000000" pitchFamily="2" charset="2"/>
              <a:buChar char="§"/>
            </a:pPr>
            <a:r>
              <a:rPr lang="es-419" sz="2400" dirty="0"/>
              <a:t>La curva J de productividad.</a:t>
            </a:r>
          </a:p>
          <a:p>
            <a:pPr>
              <a:buFont typeface="Wingdings" panose="05000000000000000000" pitchFamily="2" charset="2"/>
              <a:buChar char="§"/>
            </a:pPr>
            <a:r>
              <a:rPr lang="es-419" sz="2400" dirty="0"/>
              <a:t>La forma de medir productividad no captura la economía digital.</a:t>
            </a:r>
          </a:p>
          <a:p>
            <a:pPr>
              <a:buFont typeface="Wingdings" panose="05000000000000000000" pitchFamily="2" charset="2"/>
              <a:buChar char="§"/>
            </a:pPr>
            <a:r>
              <a:rPr lang="es-419" sz="2400" b="1" dirty="0"/>
              <a:t>Falta de “talento”/Competencias</a:t>
            </a:r>
          </a:p>
          <a:p>
            <a:pPr marL="0" indent="0">
              <a:buNone/>
            </a:pPr>
            <a:endParaRPr lang="es-419" sz="2400" dirty="0"/>
          </a:p>
          <a:p>
            <a:pPr marL="0" indent="0">
              <a:buNone/>
            </a:pPr>
            <a:r>
              <a:rPr lang="es-419" sz="2400" dirty="0"/>
              <a:t>Hay evidencia a nivel de empresas (no agregado) de que las tecnologías mejoran la productividad y la </a:t>
            </a:r>
            <a:r>
              <a:rPr lang="es-419" sz="2400" b="1" dirty="0"/>
              <a:t>automatización</a:t>
            </a:r>
            <a:r>
              <a:rPr lang="es-419" sz="2400" dirty="0"/>
              <a:t> juega un papel relevante.</a:t>
            </a:r>
          </a:p>
        </p:txBody>
      </p:sp>
      <p:pic>
        <p:nvPicPr>
          <p:cNvPr id="1026" name="Picture 2" descr="Figure-2-Georgios">
            <a:extLst>
              <a:ext uri="{FF2B5EF4-FFF2-40B4-BE49-F238E27FC236}">
                <a16:creationId xmlns:a16="http://schemas.microsoft.com/office/drawing/2014/main" id="{F3950730-D05A-2614-A337-46283F786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874" y="1570400"/>
            <a:ext cx="3624938" cy="23761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A618B58-DEB7-668E-F1E6-2D0B7CEF7401}"/>
              </a:ext>
            </a:extLst>
          </p:cNvPr>
          <p:cNvPicPr>
            <a:picLocks noChangeAspect="1"/>
          </p:cNvPicPr>
          <p:nvPr/>
        </p:nvPicPr>
        <p:blipFill>
          <a:blip r:embed="rId3"/>
          <a:stretch>
            <a:fillRect/>
          </a:stretch>
        </p:blipFill>
        <p:spPr>
          <a:xfrm>
            <a:off x="6527182" y="4116742"/>
            <a:ext cx="5085412" cy="2376132"/>
          </a:xfrm>
          <a:prstGeom prst="rect">
            <a:avLst/>
          </a:prstGeom>
        </p:spPr>
      </p:pic>
    </p:spTree>
    <p:extLst>
      <p:ext uri="{BB962C8B-B14F-4D97-AF65-F5344CB8AC3E}">
        <p14:creationId xmlns:p14="http://schemas.microsoft.com/office/powerpoint/2010/main" val="202581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564D-4A8C-CC5F-945C-CE572107BB40}"/>
              </a:ext>
            </a:extLst>
          </p:cNvPr>
          <p:cNvSpPr>
            <a:spLocks noGrp="1"/>
          </p:cNvSpPr>
          <p:nvPr>
            <p:ph type="title"/>
          </p:nvPr>
        </p:nvSpPr>
        <p:spPr>
          <a:xfrm>
            <a:off x="838200" y="365126"/>
            <a:ext cx="5763567" cy="1084984"/>
          </a:xfrm>
        </p:spPr>
        <p:txBody>
          <a:bodyPr>
            <a:normAutofit fontScale="90000"/>
          </a:bodyPr>
          <a:lstStyle/>
          <a:p>
            <a:r>
              <a:rPr lang="es-419" dirty="0"/>
              <a:t>Automatización, empleo e inclusión</a:t>
            </a:r>
          </a:p>
        </p:txBody>
      </p:sp>
      <p:sp>
        <p:nvSpPr>
          <p:cNvPr id="3" name="Content Placeholder 2">
            <a:extLst>
              <a:ext uri="{FF2B5EF4-FFF2-40B4-BE49-F238E27FC236}">
                <a16:creationId xmlns:a16="http://schemas.microsoft.com/office/drawing/2014/main" id="{D424E298-C9DA-E80B-09CC-BBD9F054C7C5}"/>
              </a:ext>
            </a:extLst>
          </p:cNvPr>
          <p:cNvSpPr>
            <a:spLocks noGrp="1"/>
          </p:cNvSpPr>
          <p:nvPr>
            <p:ph idx="1"/>
          </p:nvPr>
        </p:nvSpPr>
        <p:spPr>
          <a:xfrm>
            <a:off x="838200" y="1661531"/>
            <a:ext cx="7491761" cy="4638095"/>
          </a:xfrm>
        </p:spPr>
        <p:txBody>
          <a:bodyPr>
            <a:normAutofit fontScale="70000" lnSpcReduction="20000"/>
          </a:bodyPr>
          <a:lstStyle/>
          <a:p>
            <a:pPr marL="0" indent="0">
              <a:buNone/>
            </a:pPr>
            <a:r>
              <a:rPr lang="es-419" dirty="0"/>
              <a:t>Lo cierto es que las empresas invierten en automatización generando efectos en el empleo y posiblemente en términos de inclusión, aunque esto depende de otras variables.</a:t>
            </a:r>
          </a:p>
          <a:p>
            <a:pPr marL="0" indent="0">
              <a:buNone/>
            </a:pPr>
            <a:endParaRPr lang="es-419" sz="1300" dirty="0"/>
          </a:p>
          <a:p>
            <a:r>
              <a:rPr lang="es-419" dirty="0"/>
              <a:t>1999: </a:t>
            </a:r>
            <a:r>
              <a:rPr lang="es-419" dirty="0" err="1"/>
              <a:t>Acemoglu</a:t>
            </a:r>
            <a:r>
              <a:rPr lang="es-419" dirty="0"/>
              <a:t> observa la polarización del mercado de trabajo.</a:t>
            </a:r>
          </a:p>
          <a:p>
            <a:r>
              <a:rPr lang="es-419" dirty="0"/>
              <a:t>2003: Autor estudia en forma más rigurosa.</a:t>
            </a:r>
          </a:p>
          <a:p>
            <a:r>
              <a:rPr lang="es-419" dirty="0"/>
              <a:t>2017 - Frey y Osborne: potencial tecnológico / alta cualificación</a:t>
            </a:r>
          </a:p>
          <a:p>
            <a:r>
              <a:rPr lang="es-419" dirty="0"/>
              <a:t>Enfoque por tareas y no por ocupaciones – Documento OIT sobre IA - adaptación complementaria</a:t>
            </a:r>
          </a:p>
          <a:p>
            <a:r>
              <a:rPr lang="es-419" dirty="0"/>
              <a:t>2017 - </a:t>
            </a:r>
            <a:r>
              <a:rPr lang="es-419" dirty="0" err="1"/>
              <a:t>Dauth</a:t>
            </a:r>
            <a:r>
              <a:rPr lang="es-419" dirty="0"/>
              <a:t> et al. 2017 – Encuentran que la robotización no tuvo efectos agregados en el empleo en Alemania. Pero si polarización de ingresos.</a:t>
            </a:r>
          </a:p>
          <a:p>
            <a:r>
              <a:rPr lang="es-419" dirty="0"/>
              <a:t>Aparecen críticas metodológicas a equiparar nivel de cualificación con ingreso.</a:t>
            </a:r>
          </a:p>
          <a:p>
            <a:r>
              <a:rPr lang="es-419" dirty="0"/>
              <a:t>2022 - </a:t>
            </a:r>
            <a:r>
              <a:rPr lang="es-419" dirty="0" err="1"/>
              <a:t>Acemoglu</a:t>
            </a:r>
            <a:r>
              <a:rPr lang="es-419" dirty="0"/>
              <a:t>, analiza el vínculo </a:t>
            </a:r>
            <a:r>
              <a:rPr lang="es-419" b="1" dirty="0"/>
              <a:t>polarización – automatización en relación al costo de sustitución.</a:t>
            </a:r>
            <a:r>
              <a:rPr lang="es-419" dirty="0"/>
              <a:t> </a:t>
            </a:r>
          </a:p>
        </p:txBody>
      </p:sp>
      <p:pic>
        <p:nvPicPr>
          <p:cNvPr id="6" name="Picture 5">
            <a:extLst>
              <a:ext uri="{FF2B5EF4-FFF2-40B4-BE49-F238E27FC236}">
                <a16:creationId xmlns:a16="http://schemas.microsoft.com/office/drawing/2014/main" id="{57A9D269-2F4B-9778-BE3B-CDE59AEAF954}"/>
              </a:ext>
            </a:extLst>
          </p:cNvPr>
          <p:cNvPicPr>
            <a:picLocks noChangeAspect="1"/>
          </p:cNvPicPr>
          <p:nvPr/>
        </p:nvPicPr>
        <p:blipFill>
          <a:blip r:embed="rId3"/>
          <a:stretch>
            <a:fillRect/>
          </a:stretch>
        </p:blipFill>
        <p:spPr>
          <a:xfrm>
            <a:off x="8621305" y="1913364"/>
            <a:ext cx="3067478" cy="4134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5130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FE46F1AD1D9A4EAC17483BC979BCF4" ma:contentTypeVersion="16" ma:contentTypeDescription="Crear nuevo documento." ma:contentTypeScope="" ma:versionID="7849d48c8ad69cc1021f3b244e785924">
  <xsd:schema xmlns:xsd="http://www.w3.org/2001/XMLSchema" xmlns:xs="http://www.w3.org/2001/XMLSchema" xmlns:p="http://schemas.microsoft.com/office/2006/metadata/properties" xmlns:ns2="f761120c-c1b9-4661-a1fe-de2bbf57ba11" xmlns:ns3="83eece14-90cc-4425-986c-64ac24007e54" targetNamespace="http://schemas.microsoft.com/office/2006/metadata/properties" ma:root="true" ma:fieldsID="61d674f39f9d84c6a3bb3696244785f4" ns2:_="" ns3:_="">
    <xsd:import namespace="f761120c-c1b9-4661-a1fe-de2bbf57ba11"/>
    <xsd:import namespace="83eece14-90cc-4425-986c-64ac24007e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f9f162d04a274eb586328ed998ed6cf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1120c-c1b9-4661-a1fe-de2bbf57b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3453b3e1-1817-4d02-a8dd-e5c76418704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f9f162d04a274eb586328ed998ed6cf8" ma:index="23" ma:taxonomy="true" ma:internalName="f9f162d04a274eb586328ed998ed6cf8" ma:taxonomyFieldName="Metadatos" ma:displayName="Metadatos" ma:default="" ma:fieldId="{f9f162d0-4a27-4eb5-8632-8ed998ed6cf8}" ma:taxonomyMulti="true" ma:sspId="3453b3e1-1817-4d02-a8dd-e5c764187046" ma:termSetId="22035077-2e30-450f-99ac-889a3bec24d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ece14-90cc-4425-986c-64ac24007e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c421a7-bb2e-4cdf-b15f-c1377499c571}" ma:internalName="TaxCatchAll" ma:showField="CatchAllData" ma:web="83eece14-90cc-4425-986c-64ac24007e5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9f162d04a274eb586328ed998ed6cf8 xmlns="f761120c-c1b9-4661-a1fe-de2bbf57ba11">
      <Terms xmlns="http://schemas.microsoft.com/office/infopath/2007/PartnerControls"/>
    </f9f162d04a274eb586328ed998ed6cf8>
    <lcf76f155ced4ddcb4097134ff3c332f xmlns="f761120c-c1b9-4661-a1fe-de2bbf57ba11">
      <Terms xmlns="http://schemas.microsoft.com/office/infopath/2007/PartnerControls"/>
    </lcf76f155ced4ddcb4097134ff3c332f>
    <TaxCatchAll xmlns="83eece14-90cc-4425-986c-64ac24007e54" xsi:nil="true"/>
  </documentManagement>
</p:properties>
</file>

<file path=customXml/itemProps1.xml><?xml version="1.0" encoding="utf-8"?>
<ds:datastoreItem xmlns:ds="http://schemas.openxmlformats.org/officeDocument/2006/customXml" ds:itemID="{7BF39BAD-531D-4A29-BB6D-AE7B0CBC8E01}"/>
</file>

<file path=customXml/itemProps2.xml><?xml version="1.0" encoding="utf-8"?>
<ds:datastoreItem xmlns:ds="http://schemas.openxmlformats.org/officeDocument/2006/customXml" ds:itemID="{A9D996AD-F080-45FE-8443-F27B737932FA}"/>
</file>

<file path=customXml/itemProps3.xml><?xml version="1.0" encoding="utf-8"?>
<ds:datastoreItem xmlns:ds="http://schemas.openxmlformats.org/officeDocument/2006/customXml" ds:itemID="{4B344198-CDAC-46C1-82A4-0529280A1772}"/>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Widescreen</PresentationFormat>
  <Paragraphs>174</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Abadi</vt:lpstr>
      <vt:lpstr>Arial</vt:lpstr>
      <vt:lpstr>Calibri</vt:lpstr>
      <vt:lpstr>Noto Sans</vt:lpstr>
      <vt:lpstr>Wingdings</vt:lpstr>
      <vt:lpstr>Office Theme</vt:lpstr>
      <vt:lpstr>La formación profesional y los desafíos hacia la economía del futuro</vt:lpstr>
      <vt:lpstr>Puntos de la presentación</vt:lpstr>
      <vt:lpstr>Implica actuar en dos frentes</vt:lpstr>
      <vt:lpstr>1. Transición digital</vt:lpstr>
      <vt:lpstr>Transición digital</vt:lpstr>
      <vt:lpstr>Caracterización de la Transición Digital</vt:lpstr>
      <vt:lpstr>Oportunidades</vt:lpstr>
      <vt:lpstr>Productividad</vt:lpstr>
      <vt:lpstr>Automatización, empleo e inclusión</vt:lpstr>
      <vt:lpstr>De la discusión sobre polarización surge:</vt:lpstr>
      <vt:lpstr>Competencias para los trabajos del futuro</vt:lpstr>
      <vt:lpstr>2. Transición digital en LAC</vt:lpstr>
      <vt:lpstr>Datos de la región</vt:lpstr>
      <vt:lpstr>¿Polarización en la región?</vt:lpstr>
      <vt:lpstr>3. Formación Profesional para el mercado laboral del futuro.</vt:lpstr>
      <vt:lpstr>FP y automatización</vt:lpstr>
      <vt:lpstr>Formación para los trabajos del futuro: ser complementarios</vt:lpstr>
      <vt:lpstr>El proceso descrito …</vt:lpstr>
      <vt:lpstr>En la evaluación aparecen otros desafíos…</vt:lpstr>
      <vt:lpstr>Abordar estos cambios escenario implica</vt:lpstr>
      <vt:lpstr>4. Formación profesional para una transición digital justa</vt:lpstr>
      <vt:lpstr>¿Cómo aportar a la transición digital?</vt:lpstr>
      <vt:lpstr>A la búsqueda de “igualdades”</vt:lpstr>
      <vt:lpstr>¿Cómo promover una transición digital justa?</vt:lpstr>
      <vt:lpstr>5. Desafíos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formación profesional y los desafíos de la transición hacia economías y sociedades digitales</dc:title>
  <dc:creator>Filgueira, Rodrigo</dc:creator>
  <cp:lastModifiedBy>Filgueira, Rodrigo</cp:lastModifiedBy>
  <cp:revision>33</cp:revision>
  <dcterms:created xsi:type="dcterms:W3CDTF">2023-10-02T19:52:05Z</dcterms:created>
  <dcterms:modified xsi:type="dcterms:W3CDTF">2023-10-11T07:12:04Z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0x010100C7FE46F1AD1D9A4EAC17483BC979BCF4</vt:lpwstr>
  </property>
</Properties>
</file>