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72" r:id="rId1"/>
    <p:sldMasterId id="2147483684" r:id="rId2"/>
  </p:sldMasterIdLst>
  <p:notesMasterIdLst>
    <p:notesMasterId r:id="rId30"/>
  </p:notesMasterIdLst>
  <p:sldIdLst>
    <p:sldId id="264" r:id="rId3"/>
    <p:sldId id="266" r:id="rId4"/>
    <p:sldId id="304" r:id="rId5"/>
    <p:sldId id="286" r:id="rId6"/>
    <p:sldId id="296" r:id="rId7"/>
    <p:sldId id="302" r:id="rId8"/>
    <p:sldId id="267" r:id="rId9"/>
    <p:sldId id="321" r:id="rId10"/>
    <p:sldId id="261" r:id="rId11"/>
    <p:sldId id="307" r:id="rId12"/>
    <p:sldId id="308" r:id="rId13"/>
    <p:sldId id="306" r:id="rId14"/>
    <p:sldId id="323" r:id="rId15"/>
    <p:sldId id="309" r:id="rId16"/>
    <p:sldId id="311" r:id="rId17"/>
    <p:sldId id="313" r:id="rId18"/>
    <p:sldId id="315" r:id="rId19"/>
    <p:sldId id="312" r:id="rId20"/>
    <p:sldId id="314" r:id="rId21"/>
    <p:sldId id="316" r:id="rId22"/>
    <p:sldId id="317" r:id="rId23"/>
    <p:sldId id="318" r:id="rId24"/>
    <p:sldId id="319" r:id="rId25"/>
    <p:sldId id="320" r:id="rId26"/>
    <p:sldId id="305" r:id="rId27"/>
    <p:sldId id="301" r:id="rId28"/>
    <p:sldId id="32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FE1468-6CCD-4F08-921F-79BA563B0DBA}" v="10" dt="2023-10-12T10:50:40.5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51" autoAdjust="0"/>
    <p:restoredTop sz="89331" autoAdjust="0"/>
  </p:normalViewPr>
  <p:slideViewPr>
    <p:cSldViewPr snapToGrid="0">
      <p:cViewPr varScale="1">
        <p:scale>
          <a:sx n="56" d="100"/>
          <a:sy n="56" d="100"/>
        </p:scale>
        <p:origin x="1116" y="56"/>
      </p:cViewPr>
      <p:guideLst/>
    </p:cSldViewPr>
  </p:slideViewPr>
  <p:outlineViewPr>
    <p:cViewPr>
      <p:scale>
        <a:sx n="33" d="100"/>
        <a:sy n="33" d="100"/>
      </p:scale>
      <p:origin x="0" y="-8496"/>
    </p:cViewPr>
  </p:outlin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ustomXml" Target="../customXml/item3.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38"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37" Type="http://schemas.openxmlformats.org/officeDocument/2006/relationships/customXml" Target="../customXml/item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Rojas" userId="d59f467d109b02dd" providerId="LiveId" clId="{84FE1468-6CCD-4F08-921F-79BA563B0DBA}"/>
    <pc:docChg chg="modSld">
      <pc:chgData name="Carla Rojas" userId="d59f467d109b02dd" providerId="LiveId" clId="{84FE1468-6CCD-4F08-921F-79BA563B0DBA}" dt="2023-10-12T10:50:40.504" v="20" actId="20577"/>
      <pc:docMkLst>
        <pc:docMk/>
      </pc:docMkLst>
      <pc:sldChg chg="modSp">
        <pc:chgData name="Carla Rojas" userId="d59f467d109b02dd" providerId="LiveId" clId="{84FE1468-6CCD-4F08-921F-79BA563B0DBA}" dt="2023-10-12T10:50:40.504" v="20" actId="20577"/>
        <pc:sldMkLst>
          <pc:docMk/>
          <pc:sldMk cId="318646077" sldId="313"/>
        </pc:sldMkLst>
        <pc:spChg chg="mod">
          <ac:chgData name="Carla Rojas" userId="d59f467d109b02dd" providerId="LiveId" clId="{84FE1468-6CCD-4F08-921F-79BA563B0DBA}" dt="2023-10-12T10:50:40.504" v="20" actId="20577"/>
          <ac:spMkLst>
            <pc:docMk/>
            <pc:sldMk cId="318646077" sldId="313"/>
            <ac:spMk id="8" creationId="{8DE21440-ADDE-9474-5DEF-501BB27BB404}"/>
          </ac:spMkLst>
        </pc:spChg>
      </pc:sldChg>
      <pc:sldChg chg="modSp mod">
        <pc:chgData name="Carla Rojas" userId="d59f467d109b02dd" providerId="LiveId" clId="{84FE1468-6CCD-4F08-921F-79BA563B0DBA}" dt="2023-10-12T00:35:01.735" v="10" actId="20577"/>
        <pc:sldMkLst>
          <pc:docMk/>
          <pc:sldMk cId="1631788775" sldId="315"/>
        </pc:sldMkLst>
        <pc:spChg chg="mod">
          <ac:chgData name="Carla Rojas" userId="d59f467d109b02dd" providerId="LiveId" clId="{84FE1468-6CCD-4F08-921F-79BA563B0DBA}" dt="2023-10-12T00:35:01.735" v="10" actId="20577"/>
          <ac:spMkLst>
            <pc:docMk/>
            <pc:sldMk cId="1631788775" sldId="315"/>
            <ac:spMk id="6" creationId="{C0A1FFE3-B4FD-6891-7F60-B260CA31479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E64CC1C-BE80-495A-8C10-7B34CEEF06B5}" type="doc">
      <dgm:prSet loTypeId="urn:microsoft.com/office/officeart/2005/8/layout/chevron1" loCatId="process" qsTypeId="urn:microsoft.com/office/officeart/2005/8/quickstyle/3d2" qsCatId="3D" csTypeId="urn:microsoft.com/office/officeart/2005/8/colors/colorful4" csCatId="colorful" phldr="1"/>
      <dgm:spPr/>
    </dgm:pt>
    <dgm:pt modelId="{5B60BF95-1062-438A-9BFF-326AB07B11A3}">
      <dgm:prSet custT="1"/>
      <dgm:spPr/>
      <dgm:t>
        <a:bodyPr/>
        <a:lstStyle/>
        <a:p>
          <a:pPr>
            <a:buClr>
              <a:srgbClr val="4472C4"/>
            </a:buClr>
            <a:buFont typeface="Symbol" panose="05050102010706020507" pitchFamily="18" charset="2"/>
            <a:buNone/>
          </a:pPr>
          <a:r>
            <a:rPr lang="es-CR" sz="1800" dirty="0">
              <a:solidFill>
                <a:schemeClr val="accent1"/>
              </a:solidFill>
            </a:rPr>
            <a:t>Establecer estándares que garanticen la calidad de los servicios para quienes deben recibirlo y sus familias, pero también para quienes lo brindan.</a:t>
          </a:r>
          <a:endParaRPr lang="es-CR" sz="1800" dirty="0"/>
        </a:p>
      </dgm:t>
    </dgm:pt>
    <dgm:pt modelId="{26EC3690-2C85-4A90-8D55-4462D914B13C}" type="parTrans" cxnId="{6BE92AD0-B213-4FB5-9518-61AFE874B508}">
      <dgm:prSet/>
      <dgm:spPr/>
      <dgm:t>
        <a:bodyPr/>
        <a:lstStyle/>
        <a:p>
          <a:endParaRPr lang="es-CR" sz="1800"/>
        </a:p>
      </dgm:t>
    </dgm:pt>
    <dgm:pt modelId="{3E224EA2-041B-4721-A94F-FC639ECC46F2}" type="sibTrans" cxnId="{6BE92AD0-B213-4FB5-9518-61AFE874B508}">
      <dgm:prSet/>
      <dgm:spPr/>
      <dgm:t>
        <a:bodyPr/>
        <a:lstStyle/>
        <a:p>
          <a:endParaRPr lang="es-CR" sz="1800"/>
        </a:p>
      </dgm:t>
    </dgm:pt>
    <dgm:pt modelId="{F9DADA70-2344-4675-B201-EF9E18797A94}">
      <dgm:prSet phldrT="[Texto]" custT="1"/>
      <dgm:spPr/>
      <dgm:t>
        <a:bodyPr/>
        <a:lstStyle/>
        <a:p>
          <a:pPr>
            <a:buClr>
              <a:srgbClr val="4472C4"/>
            </a:buClr>
            <a:buFont typeface="Symbol" panose="05050102010706020507" pitchFamily="18" charset="2"/>
            <a:buChar char=""/>
          </a:pPr>
          <a:r>
            <a:rPr lang="es-CR" sz="1800" dirty="0"/>
            <a:t>Desarrollar y reconocer competencias laborales a lo largo de la vida, que permitan el crecimiento de las personas trabajadoras dentro del sector o que incluso sean transferibles a otros sectores de actividad.</a:t>
          </a:r>
        </a:p>
      </dgm:t>
    </dgm:pt>
    <dgm:pt modelId="{3A544A8D-D6E8-4A2A-BE75-6AC051954919}" type="sibTrans" cxnId="{46786323-16B3-45E5-BEDB-D11A943283D0}">
      <dgm:prSet/>
      <dgm:spPr/>
      <dgm:t>
        <a:bodyPr/>
        <a:lstStyle/>
        <a:p>
          <a:endParaRPr lang="es-CR" sz="1800"/>
        </a:p>
      </dgm:t>
    </dgm:pt>
    <dgm:pt modelId="{F5664681-BCF2-4414-868B-17E71047F854}" type="parTrans" cxnId="{46786323-16B3-45E5-BEDB-D11A943283D0}">
      <dgm:prSet/>
      <dgm:spPr/>
      <dgm:t>
        <a:bodyPr/>
        <a:lstStyle/>
        <a:p>
          <a:endParaRPr lang="es-CR" sz="1800"/>
        </a:p>
      </dgm:t>
    </dgm:pt>
    <dgm:pt modelId="{9699BAA0-3A3C-4D7F-ACF0-C99B572824EE}">
      <dgm:prSet phldrT="[Texto]" custT="1"/>
      <dgm:spPr/>
      <dgm:t>
        <a:bodyPr/>
        <a:lstStyle/>
        <a:p>
          <a:r>
            <a:rPr lang="es-CR" sz="1800" dirty="0"/>
            <a:t>Contribuir a la revalorización social y económica del trabajo de cuidado, a través del reconocimiento formal de sus competencias técnicas y blandas.</a:t>
          </a:r>
        </a:p>
      </dgm:t>
    </dgm:pt>
    <dgm:pt modelId="{F9FAEC4E-D755-4C80-881E-6325B99DCB74}" type="parTrans" cxnId="{D52E3811-619B-4699-9522-355A0148888A}">
      <dgm:prSet/>
      <dgm:spPr/>
      <dgm:t>
        <a:bodyPr/>
        <a:lstStyle/>
        <a:p>
          <a:endParaRPr lang="es-CR"/>
        </a:p>
      </dgm:t>
    </dgm:pt>
    <dgm:pt modelId="{2DEFF62B-77D7-4440-AC42-8A498852305C}" type="sibTrans" cxnId="{D52E3811-619B-4699-9522-355A0148888A}">
      <dgm:prSet/>
      <dgm:spPr/>
      <dgm:t>
        <a:bodyPr/>
        <a:lstStyle/>
        <a:p>
          <a:endParaRPr lang="es-CR"/>
        </a:p>
      </dgm:t>
    </dgm:pt>
    <dgm:pt modelId="{9CDA8C72-475C-4120-904E-F963481EF8B7}" type="pres">
      <dgm:prSet presAssocID="{CE64CC1C-BE80-495A-8C10-7B34CEEF06B5}" presName="Name0" presStyleCnt="0">
        <dgm:presLayoutVars>
          <dgm:dir/>
          <dgm:animLvl val="lvl"/>
          <dgm:resizeHandles val="exact"/>
        </dgm:presLayoutVars>
      </dgm:prSet>
      <dgm:spPr/>
    </dgm:pt>
    <dgm:pt modelId="{3CAD6A59-D272-40ED-A8B4-5D9DE781E4ED}" type="pres">
      <dgm:prSet presAssocID="{F9DADA70-2344-4675-B201-EF9E18797A94}" presName="parTxOnly" presStyleLbl="node1" presStyleIdx="0" presStyleCnt="3" custScaleY="183206" custLinFactNeighborX="-821" custLinFactNeighborY="-428">
        <dgm:presLayoutVars>
          <dgm:chMax val="0"/>
          <dgm:chPref val="0"/>
          <dgm:bulletEnabled val="1"/>
        </dgm:presLayoutVars>
      </dgm:prSet>
      <dgm:spPr>
        <a:prstGeom prst="ellipse">
          <a:avLst/>
        </a:prstGeom>
      </dgm:spPr>
    </dgm:pt>
    <dgm:pt modelId="{96E902A0-F439-489A-A562-98D919EF8BBD}" type="pres">
      <dgm:prSet presAssocID="{3A544A8D-D6E8-4A2A-BE75-6AC051954919}" presName="parTxOnlySpace" presStyleCnt="0"/>
      <dgm:spPr/>
    </dgm:pt>
    <dgm:pt modelId="{28AA5938-0236-457D-B1E8-3479E9A8474A}" type="pres">
      <dgm:prSet presAssocID="{9699BAA0-3A3C-4D7F-ACF0-C99B572824EE}" presName="parTxOnly" presStyleLbl="node1" presStyleIdx="1" presStyleCnt="3" custScaleY="183206" custLinFactNeighborX="-821" custLinFactNeighborY="-428">
        <dgm:presLayoutVars>
          <dgm:chMax val="0"/>
          <dgm:chPref val="0"/>
          <dgm:bulletEnabled val="1"/>
        </dgm:presLayoutVars>
      </dgm:prSet>
      <dgm:spPr>
        <a:prstGeom prst="ellipse">
          <a:avLst/>
        </a:prstGeom>
      </dgm:spPr>
    </dgm:pt>
    <dgm:pt modelId="{3EC5452F-EFDF-4E02-A2D0-3E794E78272E}" type="pres">
      <dgm:prSet presAssocID="{2DEFF62B-77D7-4440-AC42-8A498852305C}" presName="parTxOnlySpace" presStyleCnt="0"/>
      <dgm:spPr/>
    </dgm:pt>
    <dgm:pt modelId="{95C93E0A-0383-4A5B-B92E-DE4AA319CC63}" type="pres">
      <dgm:prSet presAssocID="{5B60BF95-1062-438A-9BFF-326AB07B11A3}" presName="parTxOnly" presStyleLbl="node1" presStyleIdx="2" presStyleCnt="3" custScaleY="181797">
        <dgm:presLayoutVars>
          <dgm:chMax val="0"/>
          <dgm:chPref val="0"/>
          <dgm:bulletEnabled val="1"/>
        </dgm:presLayoutVars>
      </dgm:prSet>
      <dgm:spPr>
        <a:prstGeom prst="ellipse">
          <a:avLst/>
        </a:prstGeom>
      </dgm:spPr>
    </dgm:pt>
  </dgm:ptLst>
  <dgm:cxnLst>
    <dgm:cxn modelId="{D52E3811-619B-4699-9522-355A0148888A}" srcId="{CE64CC1C-BE80-495A-8C10-7B34CEEF06B5}" destId="{9699BAA0-3A3C-4D7F-ACF0-C99B572824EE}" srcOrd="1" destOrd="0" parTransId="{F9FAEC4E-D755-4C80-881E-6325B99DCB74}" sibTransId="{2DEFF62B-77D7-4440-AC42-8A498852305C}"/>
    <dgm:cxn modelId="{0608A120-9CC8-4A4A-ADC6-3E3336C2631D}" type="presOf" srcId="{F9DADA70-2344-4675-B201-EF9E18797A94}" destId="{3CAD6A59-D272-40ED-A8B4-5D9DE781E4ED}" srcOrd="0" destOrd="0" presId="urn:microsoft.com/office/officeart/2005/8/layout/chevron1"/>
    <dgm:cxn modelId="{46786323-16B3-45E5-BEDB-D11A943283D0}" srcId="{CE64CC1C-BE80-495A-8C10-7B34CEEF06B5}" destId="{F9DADA70-2344-4675-B201-EF9E18797A94}" srcOrd="0" destOrd="0" parTransId="{F5664681-BCF2-4414-868B-17E71047F854}" sibTransId="{3A544A8D-D6E8-4A2A-BE75-6AC051954919}"/>
    <dgm:cxn modelId="{E2DAB352-5708-4372-AAE0-ACD8B9D77E2A}" type="presOf" srcId="{CE64CC1C-BE80-495A-8C10-7B34CEEF06B5}" destId="{9CDA8C72-475C-4120-904E-F963481EF8B7}" srcOrd="0" destOrd="0" presId="urn:microsoft.com/office/officeart/2005/8/layout/chevron1"/>
    <dgm:cxn modelId="{2CB66591-9518-4420-A7CA-2D2F48978FD0}" type="presOf" srcId="{9699BAA0-3A3C-4D7F-ACF0-C99B572824EE}" destId="{28AA5938-0236-457D-B1E8-3479E9A8474A}" srcOrd="0" destOrd="0" presId="urn:microsoft.com/office/officeart/2005/8/layout/chevron1"/>
    <dgm:cxn modelId="{6BE92AD0-B213-4FB5-9518-61AFE874B508}" srcId="{CE64CC1C-BE80-495A-8C10-7B34CEEF06B5}" destId="{5B60BF95-1062-438A-9BFF-326AB07B11A3}" srcOrd="2" destOrd="0" parTransId="{26EC3690-2C85-4A90-8D55-4462D914B13C}" sibTransId="{3E224EA2-041B-4721-A94F-FC639ECC46F2}"/>
    <dgm:cxn modelId="{E852DBE8-02F1-4E73-B385-2063B36EE4EA}" type="presOf" srcId="{5B60BF95-1062-438A-9BFF-326AB07B11A3}" destId="{95C93E0A-0383-4A5B-B92E-DE4AA319CC63}" srcOrd="0" destOrd="0" presId="urn:microsoft.com/office/officeart/2005/8/layout/chevron1"/>
    <dgm:cxn modelId="{014C2239-74ED-4D7F-8687-A387C430CC2F}" type="presParOf" srcId="{9CDA8C72-475C-4120-904E-F963481EF8B7}" destId="{3CAD6A59-D272-40ED-A8B4-5D9DE781E4ED}" srcOrd="0" destOrd="0" presId="urn:microsoft.com/office/officeart/2005/8/layout/chevron1"/>
    <dgm:cxn modelId="{32F61E68-3A34-4608-93FB-851220F449DE}" type="presParOf" srcId="{9CDA8C72-475C-4120-904E-F963481EF8B7}" destId="{96E902A0-F439-489A-A562-98D919EF8BBD}" srcOrd="1" destOrd="0" presId="urn:microsoft.com/office/officeart/2005/8/layout/chevron1"/>
    <dgm:cxn modelId="{2A35BBEA-9A7B-4AD1-AD62-C8D62B3AE9B6}" type="presParOf" srcId="{9CDA8C72-475C-4120-904E-F963481EF8B7}" destId="{28AA5938-0236-457D-B1E8-3479E9A8474A}" srcOrd="2" destOrd="0" presId="urn:microsoft.com/office/officeart/2005/8/layout/chevron1"/>
    <dgm:cxn modelId="{026BE904-25A2-4687-B97D-6F37CA730829}" type="presParOf" srcId="{9CDA8C72-475C-4120-904E-F963481EF8B7}" destId="{3EC5452F-EFDF-4E02-A2D0-3E794E78272E}" srcOrd="3" destOrd="0" presId="urn:microsoft.com/office/officeart/2005/8/layout/chevron1"/>
    <dgm:cxn modelId="{C38C2FA9-6B5E-495E-ABA0-6DAC68F2E159}" type="presParOf" srcId="{9CDA8C72-475C-4120-904E-F963481EF8B7}" destId="{95C93E0A-0383-4A5B-B92E-DE4AA319CC63}"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4D3BCD-9C2B-44A0-ABEF-B43A65FA99B8}" type="doc">
      <dgm:prSet loTypeId="urn:microsoft.com/office/officeart/2005/8/layout/cycle1" loCatId="cycle" qsTypeId="urn:microsoft.com/office/officeart/2005/8/quickstyle/simple1" qsCatId="simple" csTypeId="urn:microsoft.com/office/officeart/2005/8/colors/accent1_2" csCatId="accent1" phldr="1"/>
      <dgm:spPr/>
    </dgm:pt>
    <dgm:pt modelId="{C2A053D9-44DE-441C-94EE-277F53617952}">
      <dgm:prSet phldrT="[Texto]" custT="1"/>
      <dgm:spPr/>
      <dgm:t>
        <a:bodyPr/>
        <a:lstStyle/>
        <a:p>
          <a:pPr>
            <a:buFont typeface="Times New Roman" panose="02020603050405020304" pitchFamily="18" charset="0"/>
            <a:buChar char="•"/>
          </a:pPr>
          <a:r>
            <a:rPr lang="es-CR" sz="1200" b="1">
              <a:solidFill>
                <a:srgbClr val="FF0000"/>
              </a:solidFill>
            </a:rPr>
            <a:t>Definición de requerimientos de competecias </a:t>
          </a:r>
          <a:r>
            <a:rPr lang="en-GB" sz="1200">
              <a:solidFill>
                <a:srgbClr val="FF0000"/>
              </a:solidFill>
            </a:rPr>
            <a:t>(anticipación)</a:t>
          </a:r>
          <a:endParaRPr lang="es-CR" sz="1200">
            <a:solidFill>
              <a:srgbClr val="FF0000"/>
            </a:solidFill>
          </a:endParaRPr>
        </a:p>
      </dgm:t>
    </dgm:pt>
    <dgm:pt modelId="{2AC0D0CD-3B5C-4E86-9BAC-72E6BD6FC92F}" type="parTrans" cxnId="{192B46AF-C763-48FD-9F19-68308BFF9BF7}">
      <dgm:prSet/>
      <dgm:spPr/>
      <dgm:t>
        <a:bodyPr/>
        <a:lstStyle/>
        <a:p>
          <a:endParaRPr lang="es-CR" sz="3200"/>
        </a:p>
      </dgm:t>
    </dgm:pt>
    <dgm:pt modelId="{16CDD8F0-6345-4792-8B8A-461D37877DEF}" type="sibTrans" cxnId="{192B46AF-C763-48FD-9F19-68308BFF9BF7}">
      <dgm:prSet/>
      <dgm:spPr/>
      <dgm:t>
        <a:bodyPr/>
        <a:lstStyle/>
        <a:p>
          <a:endParaRPr lang="es-CR" sz="3200"/>
        </a:p>
      </dgm:t>
    </dgm:pt>
    <dgm:pt modelId="{BEA7B45B-8A2B-4D47-AF02-2EF4F9AB015E}">
      <dgm:prSet custT="1"/>
      <dgm:spPr/>
      <dgm:t>
        <a:bodyPr/>
        <a:lstStyle/>
        <a:p>
          <a:pPr>
            <a:buFont typeface="Times New Roman" panose="02020603050405020304" pitchFamily="18" charset="0"/>
            <a:buChar char="•"/>
          </a:pPr>
          <a:r>
            <a:rPr lang="en-GB" sz="1200" b="1"/>
            <a:t>Lineamiento de política para el desarrollo de competencias</a:t>
          </a:r>
          <a:endParaRPr lang="es-CR" sz="1200"/>
        </a:p>
      </dgm:t>
    </dgm:pt>
    <dgm:pt modelId="{B27724B9-504B-47A3-816C-9A4833590660}" type="parTrans" cxnId="{288BD40D-CEC9-4A3F-B7E3-EEFEFE4B0D44}">
      <dgm:prSet/>
      <dgm:spPr/>
      <dgm:t>
        <a:bodyPr/>
        <a:lstStyle/>
        <a:p>
          <a:endParaRPr lang="es-CR" sz="3200"/>
        </a:p>
      </dgm:t>
    </dgm:pt>
    <dgm:pt modelId="{A7FBD53B-B311-4BBE-987C-AAD3BEB26B3C}" type="sibTrans" cxnId="{288BD40D-CEC9-4A3F-B7E3-EEFEFE4B0D44}">
      <dgm:prSet/>
      <dgm:spPr/>
      <dgm:t>
        <a:bodyPr/>
        <a:lstStyle/>
        <a:p>
          <a:endParaRPr lang="es-CR" sz="3200"/>
        </a:p>
      </dgm:t>
    </dgm:pt>
    <dgm:pt modelId="{FD2B04A5-3D90-4E52-8717-710BCA78C4F7}">
      <dgm:prSet custT="1"/>
      <dgm:spPr/>
      <dgm:t>
        <a:bodyPr/>
        <a:lstStyle/>
        <a:p>
          <a:pPr>
            <a:buFont typeface="Times New Roman" panose="02020603050405020304" pitchFamily="18" charset="0"/>
            <a:buChar char="•"/>
          </a:pPr>
          <a:r>
            <a:rPr lang="en-GB" sz="1200" b="1"/>
            <a:t>Levantamiento de Estándares de competencias</a:t>
          </a:r>
          <a:r>
            <a:rPr lang="en-GB" sz="1200"/>
            <a:t>/</a:t>
          </a:r>
          <a:endParaRPr lang="es-CR" sz="1200"/>
        </a:p>
      </dgm:t>
    </dgm:pt>
    <dgm:pt modelId="{EA125118-8BFD-4A93-82AE-A713FE173D0A}" type="parTrans" cxnId="{B1B52A82-DDB0-4619-BF65-C8AAEB2363D4}">
      <dgm:prSet/>
      <dgm:spPr/>
      <dgm:t>
        <a:bodyPr/>
        <a:lstStyle/>
        <a:p>
          <a:endParaRPr lang="es-CR" sz="3200"/>
        </a:p>
      </dgm:t>
    </dgm:pt>
    <dgm:pt modelId="{1B5D70CF-B4A3-4EB1-98CE-F80A43292B98}" type="sibTrans" cxnId="{B1B52A82-DDB0-4619-BF65-C8AAEB2363D4}">
      <dgm:prSet/>
      <dgm:spPr/>
      <dgm:t>
        <a:bodyPr/>
        <a:lstStyle/>
        <a:p>
          <a:endParaRPr lang="es-CR" sz="3200"/>
        </a:p>
      </dgm:t>
    </dgm:pt>
    <dgm:pt modelId="{ACE8B0C5-0846-4E12-8D1F-95885C87A2E3}">
      <dgm:prSet custT="1"/>
      <dgm:spPr/>
      <dgm:t>
        <a:bodyPr/>
        <a:lstStyle/>
        <a:p>
          <a:pPr>
            <a:buFont typeface="Times New Roman" panose="02020603050405020304" pitchFamily="18" charset="0"/>
            <a:buChar char="•"/>
          </a:pPr>
          <a:r>
            <a:rPr lang="en-GB" sz="1200" b="1"/>
            <a:t>Desarrollo de Diseños curriculares</a:t>
          </a:r>
          <a:endParaRPr lang="es-CR" sz="1200" b="1"/>
        </a:p>
      </dgm:t>
    </dgm:pt>
    <dgm:pt modelId="{818C13B1-8552-4B67-A52F-68061709E464}" type="parTrans" cxnId="{6724C3BE-B13A-4CCF-8736-D3302181DF15}">
      <dgm:prSet/>
      <dgm:spPr/>
      <dgm:t>
        <a:bodyPr/>
        <a:lstStyle/>
        <a:p>
          <a:endParaRPr lang="es-CR" sz="3200"/>
        </a:p>
      </dgm:t>
    </dgm:pt>
    <dgm:pt modelId="{3F96477E-521D-4F06-A76D-B6B40C6982BD}" type="sibTrans" cxnId="{6724C3BE-B13A-4CCF-8736-D3302181DF15}">
      <dgm:prSet/>
      <dgm:spPr/>
      <dgm:t>
        <a:bodyPr/>
        <a:lstStyle/>
        <a:p>
          <a:endParaRPr lang="es-CR" sz="3200"/>
        </a:p>
      </dgm:t>
    </dgm:pt>
    <dgm:pt modelId="{53D48A3A-BDD3-4277-BEEE-2F51D350E521}">
      <dgm:prSet custT="1"/>
      <dgm:spPr/>
      <dgm:t>
        <a:bodyPr/>
        <a:lstStyle/>
        <a:p>
          <a:pPr>
            <a:buFont typeface="Times New Roman" panose="02020603050405020304" pitchFamily="18" charset="0"/>
            <a:buChar char="•"/>
          </a:pPr>
          <a:r>
            <a:rPr lang="en-GB" sz="1200" b="1"/>
            <a:t>Desarrollo y reconocimiento de competencias </a:t>
          </a:r>
          <a:r>
            <a:rPr lang="en-GB" sz="1200"/>
            <a:t>(entrega de servicios)</a:t>
          </a:r>
          <a:endParaRPr lang="es-CR" sz="1200"/>
        </a:p>
      </dgm:t>
    </dgm:pt>
    <dgm:pt modelId="{D57541A3-DF24-495A-9986-E4E33841422F}" type="parTrans" cxnId="{DA733324-D4FB-43BE-8E42-9EF6CE958F8E}">
      <dgm:prSet/>
      <dgm:spPr/>
      <dgm:t>
        <a:bodyPr/>
        <a:lstStyle/>
        <a:p>
          <a:endParaRPr lang="es-CR" sz="3200"/>
        </a:p>
      </dgm:t>
    </dgm:pt>
    <dgm:pt modelId="{38765675-B20C-441F-8E9D-F2AFB3D0D298}" type="sibTrans" cxnId="{DA733324-D4FB-43BE-8E42-9EF6CE958F8E}">
      <dgm:prSet/>
      <dgm:spPr/>
      <dgm:t>
        <a:bodyPr/>
        <a:lstStyle/>
        <a:p>
          <a:endParaRPr lang="es-CR" sz="3200"/>
        </a:p>
      </dgm:t>
    </dgm:pt>
    <dgm:pt modelId="{8A3B1377-6EB9-48E3-87DB-BBCBFE271D3A}">
      <dgm:prSet custT="1"/>
      <dgm:spPr/>
      <dgm:t>
        <a:bodyPr/>
        <a:lstStyle/>
        <a:p>
          <a:pPr>
            <a:buFont typeface="Times New Roman" panose="02020603050405020304" pitchFamily="18" charset="0"/>
            <a:buChar char="•"/>
          </a:pPr>
          <a:r>
            <a:rPr lang="es-CR" sz="1200" b="1"/>
            <a:t>Monitoreo y evaluación de los resultados de la formación </a:t>
          </a:r>
          <a:r>
            <a:rPr lang="es-CR" sz="1200"/>
            <a:t>y su relevancia para el mercado laboral</a:t>
          </a:r>
        </a:p>
      </dgm:t>
    </dgm:pt>
    <dgm:pt modelId="{2032BF2D-A004-4361-B00D-DCA9D7543FF7}" type="parTrans" cxnId="{BFF1F52A-4A05-4DA8-998A-F7D5E90D9568}">
      <dgm:prSet/>
      <dgm:spPr/>
      <dgm:t>
        <a:bodyPr/>
        <a:lstStyle/>
        <a:p>
          <a:endParaRPr lang="es-CR" sz="3200"/>
        </a:p>
      </dgm:t>
    </dgm:pt>
    <dgm:pt modelId="{74075747-5A35-4F7A-8612-7766406EDF30}" type="sibTrans" cxnId="{BFF1F52A-4A05-4DA8-998A-F7D5E90D9568}">
      <dgm:prSet/>
      <dgm:spPr/>
      <dgm:t>
        <a:bodyPr/>
        <a:lstStyle/>
        <a:p>
          <a:endParaRPr lang="es-CR" sz="3200"/>
        </a:p>
      </dgm:t>
    </dgm:pt>
    <dgm:pt modelId="{A33CD699-E496-4CB4-8AAC-A7CBE9EFADBB}" type="pres">
      <dgm:prSet presAssocID="{CC4D3BCD-9C2B-44A0-ABEF-B43A65FA99B8}" presName="cycle" presStyleCnt="0">
        <dgm:presLayoutVars>
          <dgm:dir/>
          <dgm:resizeHandles val="exact"/>
        </dgm:presLayoutVars>
      </dgm:prSet>
      <dgm:spPr/>
    </dgm:pt>
    <dgm:pt modelId="{C0F58A40-0CAA-4125-BCB2-CBF9B0514209}" type="pres">
      <dgm:prSet presAssocID="{C2A053D9-44DE-441C-94EE-277F53617952}" presName="dummy" presStyleCnt="0"/>
      <dgm:spPr/>
    </dgm:pt>
    <dgm:pt modelId="{1476949D-59FC-4BEC-95CF-E21DE800BEAA}" type="pres">
      <dgm:prSet presAssocID="{C2A053D9-44DE-441C-94EE-277F53617952}" presName="node" presStyleLbl="revTx" presStyleIdx="0" presStyleCnt="6" custScaleX="203957">
        <dgm:presLayoutVars>
          <dgm:bulletEnabled val="1"/>
        </dgm:presLayoutVars>
      </dgm:prSet>
      <dgm:spPr/>
    </dgm:pt>
    <dgm:pt modelId="{4A9C4010-F15A-4EA5-94F6-CB8AB589D957}" type="pres">
      <dgm:prSet presAssocID="{16CDD8F0-6345-4792-8B8A-461D37877DEF}" presName="sibTrans" presStyleLbl="node1" presStyleIdx="0" presStyleCnt="6"/>
      <dgm:spPr/>
    </dgm:pt>
    <dgm:pt modelId="{FE7AE28C-4C08-4D2C-B0A0-4EE13F051D40}" type="pres">
      <dgm:prSet presAssocID="{BEA7B45B-8A2B-4D47-AF02-2EF4F9AB015E}" presName="dummy" presStyleCnt="0"/>
      <dgm:spPr/>
    </dgm:pt>
    <dgm:pt modelId="{86A2641B-7B24-4780-87DC-329D3F31AD66}" type="pres">
      <dgm:prSet presAssocID="{BEA7B45B-8A2B-4D47-AF02-2EF4F9AB015E}" presName="node" presStyleLbl="revTx" presStyleIdx="1" presStyleCnt="6" custScaleX="250103">
        <dgm:presLayoutVars>
          <dgm:bulletEnabled val="1"/>
        </dgm:presLayoutVars>
      </dgm:prSet>
      <dgm:spPr/>
    </dgm:pt>
    <dgm:pt modelId="{CFEF4676-18EF-4DD3-B790-7ED052F70973}" type="pres">
      <dgm:prSet presAssocID="{A7FBD53B-B311-4BBE-987C-AAD3BEB26B3C}" presName="sibTrans" presStyleLbl="node1" presStyleIdx="1" presStyleCnt="6"/>
      <dgm:spPr/>
    </dgm:pt>
    <dgm:pt modelId="{7FD26C34-B894-40C7-8204-58F82AA0DCFA}" type="pres">
      <dgm:prSet presAssocID="{FD2B04A5-3D90-4E52-8717-710BCA78C4F7}" presName="dummy" presStyleCnt="0"/>
      <dgm:spPr/>
    </dgm:pt>
    <dgm:pt modelId="{EDFF667E-34FE-453A-9B6D-B65B3AAC5907}" type="pres">
      <dgm:prSet presAssocID="{FD2B04A5-3D90-4E52-8717-710BCA78C4F7}" presName="node" presStyleLbl="revTx" presStyleIdx="2" presStyleCnt="6" custScaleX="208162">
        <dgm:presLayoutVars>
          <dgm:bulletEnabled val="1"/>
        </dgm:presLayoutVars>
      </dgm:prSet>
      <dgm:spPr/>
    </dgm:pt>
    <dgm:pt modelId="{8E031812-2D92-4569-8C15-08F7697F7D94}" type="pres">
      <dgm:prSet presAssocID="{1B5D70CF-B4A3-4EB1-98CE-F80A43292B98}" presName="sibTrans" presStyleLbl="node1" presStyleIdx="2" presStyleCnt="6"/>
      <dgm:spPr/>
    </dgm:pt>
    <dgm:pt modelId="{9FF80E2D-324F-46EC-8809-2D10401F59F3}" type="pres">
      <dgm:prSet presAssocID="{ACE8B0C5-0846-4E12-8D1F-95885C87A2E3}" presName="dummy" presStyleCnt="0"/>
      <dgm:spPr/>
    </dgm:pt>
    <dgm:pt modelId="{AE4D296B-5293-46A5-AF2D-E506EDA787A8}" type="pres">
      <dgm:prSet presAssocID="{ACE8B0C5-0846-4E12-8D1F-95885C87A2E3}" presName="node" presStyleLbl="revTx" presStyleIdx="3" presStyleCnt="6" custScaleX="121123" custRadScaleRad="99080">
        <dgm:presLayoutVars>
          <dgm:bulletEnabled val="1"/>
        </dgm:presLayoutVars>
      </dgm:prSet>
      <dgm:spPr/>
    </dgm:pt>
    <dgm:pt modelId="{93220B54-DBEC-4ACE-B925-470FDFEBCAD6}" type="pres">
      <dgm:prSet presAssocID="{3F96477E-521D-4F06-A76D-B6B40C6982BD}" presName="sibTrans" presStyleLbl="node1" presStyleIdx="3" presStyleCnt="6"/>
      <dgm:spPr/>
    </dgm:pt>
    <dgm:pt modelId="{84BCAEDC-DE29-4D3A-AB1A-FB1C8EB4D14F}" type="pres">
      <dgm:prSet presAssocID="{53D48A3A-BDD3-4277-BEEE-2F51D350E521}" presName="dummy" presStyleCnt="0"/>
      <dgm:spPr/>
    </dgm:pt>
    <dgm:pt modelId="{FE32DEC5-9775-4905-97FE-3873978CE670}" type="pres">
      <dgm:prSet presAssocID="{53D48A3A-BDD3-4277-BEEE-2F51D350E521}" presName="node" presStyleLbl="revTx" presStyleIdx="4" presStyleCnt="6" custScaleX="249430">
        <dgm:presLayoutVars>
          <dgm:bulletEnabled val="1"/>
        </dgm:presLayoutVars>
      </dgm:prSet>
      <dgm:spPr/>
    </dgm:pt>
    <dgm:pt modelId="{569C41AC-0651-4E75-8211-084A23989068}" type="pres">
      <dgm:prSet presAssocID="{38765675-B20C-441F-8E9D-F2AFB3D0D298}" presName="sibTrans" presStyleLbl="node1" presStyleIdx="4" presStyleCnt="6"/>
      <dgm:spPr/>
    </dgm:pt>
    <dgm:pt modelId="{C2F91C12-0602-4E93-AAD5-5061B1931C28}" type="pres">
      <dgm:prSet presAssocID="{8A3B1377-6EB9-48E3-87DB-BBCBFE271D3A}" presName="dummy" presStyleCnt="0"/>
      <dgm:spPr/>
    </dgm:pt>
    <dgm:pt modelId="{A3E5EF46-F16A-40A2-BCF6-377E70C25228}" type="pres">
      <dgm:prSet presAssocID="{8A3B1377-6EB9-48E3-87DB-BBCBFE271D3A}" presName="node" presStyleLbl="revTx" presStyleIdx="5" presStyleCnt="6" custScaleX="136310">
        <dgm:presLayoutVars>
          <dgm:bulletEnabled val="1"/>
        </dgm:presLayoutVars>
      </dgm:prSet>
      <dgm:spPr/>
    </dgm:pt>
    <dgm:pt modelId="{6162FAA0-8D02-4A16-9AC0-996654DE1BB1}" type="pres">
      <dgm:prSet presAssocID="{74075747-5A35-4F7A-8612-7766406EDF30}" presName="sibTrans" presStyleLbl="node1" presStyleIdx="5" presStyleCnt="6"/>
      <dgm:spPr/>
    </dgm:pt>
  </dgm:ptLst>
  <dgm:cxnLst>
    <dgm:cxn modelId="{288BD40D-CEC9-4A3F-B7E3-EEFEFE4B0D44}" srcId="{CC4D3BCD-9C2B-44A0-ABEF-B43A65FA99B8}" destId="{BEA7B45B-8A2B-4D47-AF02-2EF4F9AB015E}" srcOrd="1" destOrd="0" parTransId="{B27724B9-504B-47A3-816C-9A4833590660}" sibTransId="{A7FBD53B-B311-4BBE-987C-AAD3BEB26B3C}"/>
    <dgm:cxn modelId="{4BDF531E-D802-4881-8645-898A9754DCCB}" type="presOf" srcId="{BEA7B45B-8A2B-4D47-AF02-2EF4F9AB015E}" destId="{86A2641B-7B24-4780-87DC-329D3F31AD66}" srcOrd="0" destOrd="0" presId="urn:microsoft.com/office/officeart/2005/8/layout/cycle1"/>
    <dgm:cxn modelId="{2013761E-5583-486D-922C-A8C37B6CCE5D}" type="presOf" srcId="{53D48A3A-BDD3-4277-BEEE-2F51D350E521}" destId="{FE32DEC5-9775-4905-97FE-3873978CE670}" srcOrd="0" destOrd="0" presId="urn:microsoft.com/office/officeart/2005/8/layout/cycle1"/>
    <dgm:cxn modelId="{DA733324-D4FB-43BE-8E42-9EF6CE958F8E}" srcId="{CC4D3BCD-9C2B-44A0-ABEF-B43A65FA99B8}" destId="{53D48A3A-BDD3-4277-BEEE-2F51D350E521}" srcOrd="4" destOrd="0" parTransId="{D57541A3-DF24-495A-9986-E4E33841422F}" sibTransId="{38765675-B20C-441F-8E9D-F2AFB3D0D298}"/>
    <dgm:cxn modelId="{55311126-EB84-46C2-9B9C-E2E136121D1D}" type="presOf" srcId="{CC4D3BCD-9C2B-44A0-ABEF-B43A65FA99B8}" destId="{A33CD699-E496-4CB4-8AAC-A7CBE9EFADBB}" srcOrd="0" destOrd="0" presId="urn:microsoft.com/office/officeart/2005/8/layout/cycle1"/>
    <dgm:cxn modelId="{BFF1F52A-4A05-4DA8-998A-F7D5E90D9568}" srcId="{CC4D3BCD-9C2B-44A0-ABEF-B43A65FA99B8}" destId="{8A3B1377-6EB9-48E3-87DB-BBCBFE271D3A}" srcOrd="5" destOrd="0" parTransId="{2032BF2D-A004-4361-B00D-DCA9D7543FF7}" sibTransId="{74075747-5A35-4F7A-8612-7766406EDF30}"/>
    <dgm:cxn modelId="{57962C43-F465-4AF9-B1CF-80DC4B70F5F4}" type="presOf" srcId="{A7FBD53B-B311-4BBE-987C-AAD3BEB26B3C}" destId="{CFEF4676-18EF-4DD3-B790-7ED052F70973}" srcOrd="0" destOrd="0" presId="urn:microsoft.com/office/officeart/2005/8/layout/cycle1"/>
    <dgm:cxn modelId="{F6A4774E-4D8A-427A-AB4A-91DEC0199F0B}" type="presOf" srcId="{74075747-5A35-4F7A-8612-7766406EDF30}" destId="{6162FAA0-8D02-4A16-9AC0-996654DE1BB1}" srcOrd="0" destOrd="0" presId="urn:microsoft.com/office/officeart/2005/8/layout/cycle1"/>
    <dgm:cxn modelId="{8BAF1050-A2C7-4A47-9FEB-D9E0A8373F9D}" type="presOf" srcId="{16CDD8F0-6345-4792-8B8A-461D37877DEF}" destId="{4A9C4010-F15A-4EA5-94F6-CB8AB589D957}" srcOrd="0" destOrd="0" presId="urn:microsoft.com/office/officeart/2005/8/layout/cycle1"/>
    <dgm:cxn modelId="{B1B52A82-DDB0-4619-BF65-C8AAEB2363D4}" srcId="{CC4D3BCD-9C2B-44A0-ABEF-B43A65FA99B8}" destId="{FD2B04A5-3D90-4E52-8717-710BCA78C4F7}" srcOrd="2" destOrd="0" parTransId="{EA125118-8BFD-4A93-82AE-A713FE173D0A}" sibTransId="{1B5D70CF-B4A3-4EB1-98CE-F80A43292B98}"/>
    <dgm:cxn modelId="{E426E688-1CEC-41BB-B458-D7A42D67FD42}" type="presOf" srcId="{3F96477E-521D-4F06-A76D-B6B40C6982BD}" destId="{93220B54-DBEC-4ACE-B925-470FDFEBCAD6}" srcOrd="0" destOrd="0" presId="urn:microsoft.com/office/officeart/2005/8/layout/cycle1"/>
    <dgm:cxn modelId="{1D4D8189-68AC-4D4E-83C5-CF8428531158}" type="presOf" srcId="{8A3B1377-6EB9-48E3-87DB-BBCBFE271D3A}" destId="{A3E5EF46-F16A-40A2-BCF6-377E70C25228}" srcOrd="0" destOrd="0" presId="urn:microsoft.com/office/officeart/2005/8/layout/cycle1"/>
    <dgm:cxn modelId="{BB69CBA1-BA29-4FF7-AFCB-F4755447DD21}" type="presOf" srcId="{FD2B04A5-3D90-4E52-8717-710BCA78C4F7}" destId="{EDFF667E-34FE-453A-9B6D-B65B3AAC5907}" srcOrd="0" destOrd="0" presId="urn:microsoft.com/office/officeart/2005/8/layout/cycle1"/>
    <dgm:cxn modelId="{409581A8-E3F2-42EC-B2F0-11926F7C4A25}" type="presOf" srcId="{38765675-B20C-441F-8E9D-F2AFB3D0D298}" destId="{569C41AC-0651-4E75-8211-084A23989068}" srcOrd="0" destOrd="0" presId="urn:microsoft.com/office/officeart/2005/8/layout/cycle1"/>
    <dgm:cxn modelId="{192B46AF-C763-48FD-9F19-68308BFF9BF7}" srcId="{CC4D3BCD-9C2B-44A0-ABEF-B43A65FA99B8}" destId="{C2A053D9-44DE-441C-94EE-277F53617952}" srcOrd="0" destOrd="0" parTransId="{2AC0D0CD-3B5C-4E86-9BAC-72E6BD6FC92F}" sibTransId="{16CDD8F0-6345-4792-8B8A-461D37877DEF}"/>
    <dgm:cxn modelId="{6724C3BE-B13A-4CCF-8736-D3302181DF15}" srcId="{CC4D3BCD-9C2B-44A0-ABEF-B43A65FA99B8}" destId="{ACE8B0C5-0846-4E12-8D1F-95885C87A2E3}" srcOrd="3" destOrd="0" parTransId="{818C13B1-8552-4B67-A52F-68061709E464}" sibTransId="{3F96477E-521D-4F06-A76D-B6B40C6982BD}"/>
    <dgm:cxn modelId="{084ADFD2-DC43-4F8E-8FE6-5F7D16C905C9}" type="presOf" srcId="{ACE8B0C5-0846-4E12-8D1F-95885C87A2E3}" destId="{AE4D296B-5293-46A5-AF2D-E506EDA787A8}" srcOrd="0" destOrd="0" presId="urn:microsoft.com/office/officeart/2005/8/layout/cycle1"/>
    <dgm:cxn modelId="{1956B6E7-7756-41B7-854D-DDED5DB37973}" type="presOf" srcId="{1B5D70CF-B4A3-4EB1-98CE-F80A43292B98}" destId="{8E031812-2D92-4569-8C15-08F7697F7D94}" srcOrd="0" destOrd="0" presId="urn:microsoft.com/office/officeart/2005/8/layout/cycle1"/>
    <dgm:cxn modelId="{12B083F6-8CD7-4416-88CF-7F0110914903}" type="presOf" srcId="{C2A053D9-44DE-441C-94EE-277F53617952}" destId="{1476949D-59FC-4BEC-95CF-E21DE800BEAA}" srcOrd="0" destOrd="0" presId="urn:microsoft.com/office/officeart/2005/8/layout/cycle1"/>
    <dgm:cxn modelId="{09CF676F-FAC3-43E0-828B-2A852FE68C85}" type="presParOf" srcId="{A33CD699-E496-4CB4-8AAC-A7CBE9EFADBB}" destId="{C0F58A40-0CAA-4125-BCB2-CBF9B0514209}" srcOrd="0" destOrd="0" presId="urn:microsoft.com/office/officeart/2005/8/layout/cycle1"/>
    <dgm:cxn modelId="{5E7795BB-88C2-4F20-9698-A71717105A74}" type="presParOf" srcId="{A33CD699-E496-4CB4-8AAC-A7CBE9EFADBB}" destId="{1476949D-59FC-4BEC-95CF-E21DE800BEAA}" srcOrd="1" destOrd="0" presId="urn:microsoft.com/office/officeart/2005/8/layout/cycle1"/>
    <dgm:cxn modelId="{FBBEBBD4-F558-419A-BD33-CD2F94763631}" type="presParOf" srcId="{A33CD699-E496-4CB4-8AAC-A7CBE9EFADBB}" destId="{4A9C4010-F15A-4EA5-94F6-CB8AB589D957}" srcOrd="2" destOrd="0" presId="urn:microsoft.com/office/officeart/2005/8/layout/cycle1"/>
    <dgm:cxn modelId="{585AE576-AEFE-44CA-9AB7-96F812DE5723}" type="presParOf" srcId="{A33CD699-E496-4CB4-8AAC-A7CBE9EFADBB}" destId="{FE7AE28C-4C08-4D2C-B0A0-4EE13F051D40}" srcOrd="3" destOrd="0" presId="urn:microsoft.com/office/officeart/2005/8/layout/cycle1"/>
    <dgm:cxn modelId="{1FE5EC86-ABB3-4CC6-8CC7-B64B49DDC2A3}" type="presParOf" srcId="{A33CD699-E496-4CB4-8AAC-A7CBE9EFADBB}" destId="{86A2641B-7B24-4780-87DC-329D3F31AD66}" srcOrd="4" destOrd="0" presId="urn:microsoft.com/office/officeart/2005/8/layout/cycle1"/>
    <dgm:cxn modelId="{DAEACE48-D47E-4E88-9797-527FC2B61B09}" type="presParOf" srcId="{A33CD699-E496-4CB4-8AAC-A7CBE9EFADBB}" destId="{CFEF4676-18EF-4DD3-B790-7ED052F70973}" srcOrd="5" destOrd="0" presId="urn:microsoft.com/office/officeart/2005/8/layout/cycle1"/>
    <dgm:cxn modelId="{5C54FA3F-F41F-419E-AF40-FCC283B42B68}" type="presParOf" srcId="{A33CD699-E496-4CB4-8AAC-A7CBE9EFADBB}" destId="{7FD26C34-B894-40C7-8204-58F82AA0DCFA}" srcOrd="6" destOrd="0" presId="urn:microsoft.com/office/officeart/2005/8/layout/cycle1"/>
    <dgm:cxn modelId="{35B9064B-2C36-4080-A208-6D1E54B61038}" type="presParOf" srcId="{A33CD699-E496-4CB4-8AAC-A7CBE9EFADBB}" destId="{EDFF667E-34FE-453A-9B6D-B65B3AAC5907}" srcOrd="7" destOrd="0" presId="urn:microsoft.com/office/officeart/2005/8/layout/cycle1"/>
    <dgm:cxn modelId="{48642E82-3D71-41D2-9710-BBC449DC0FA1}" type="presParOf" srcId="{A33CD699-E496-4CB4-8AAC-A7CBE9EFADBB}" destId="{8E031812-2D92-4569-8C15-08F7697F7D94}" srcOrd="8" destOrd="0" presId="urn:microsoft.com/office/officeart/2005/8/layout/cycle1"/>
    <dgm:cxn modelId="{A5ED5C57-60ED-4247-B90F-2429C8854A8E}" type="presParOf" srcId="{A33CD699-E496-4CB4-8AAC-A7CBE9EFADBB}" destId="{9FF80E2D-324F-46EC-8809-2D10401F59F3}" srcOrd="9" destOrd="0" presId="urn:microsoft.com/office/officeart/2005/8/layout/cycle1"/>
    <dgm:cxn modelId="{9E4FF281-931B-4726-BE3A-8B4E98EC994C}" type="presParOf" srcId="{A33CD699-E496-4CB4-8AAC-A7CBE9EFADBB}" destId="{AE4D296B-5293-46A5-AF2D-E506EDA787A8}" srcOrd="10" destOrd="0" presId="urn:microsoft.com/office/officeart/2005/8/layout/cycle1"/>
    <dgm:cxn modelId="{4BAB90C4-F269-4480-BC97-F6F773BAEDD8}" type="presParOf" srcId="{A33CD699-E496-4CB4-8AAC-A7CBE9EFADBB}" destId="{93220B54-DBEC-4ACE-B925-470FDFEBCAD6}" srcOrd="11" destOrd="0" presId="urn:microsoft.com/office/officeart/2005/8/layout/cycle1"/>
    <dgm:cxn modelId="{0BCED1FE-DBB2-4674-9D82-10A67BF4D7DA}" type="presParOf" srcId="{A33CD699-E496-4CB4-8AAC-A7CBE9EFADBB}" destId="{84BCAEDC-DE29-4D3A-AB1A-FB1C8EB4D14F}" srcOrd="12" destOrd="0" presId="urn:microsoft.com/office/officeart/2005/8/layout/cycle1"/>
    <dgm:cxn modelId="{DFA06E2A-6442-46A8-AAB6-D1F7ED852896}" type="presParOf" srcId="{A33CD699-E496-4CB4-8AAC-A7CBE9EFADBB}" destId="{FE32DEC5-9775-4905-97FE-3873978CE670}" srcOrd="13" destOrd="0" presId="urn:microsoft.com/office/officeart/2005/8/layout/cycle1"/>
    <dgm:cxn modelId="{FB44EE79-FD8F-48F8-8051-95FE91B9964A}" type="presParOf" srcId="{A33CD699-E496-4CB4-8AAC-A7CBE9EFADBB}" destId="{569C41AC-0651-4E75-8211-084A23989068}" srcOrd="14" destOrd="0" presId="urn:microsoft.com/office/officeart/2005/8/layout/cycle1"/>
    <dgm:cxn modelId="{DD817F77-4A34-41E0-A469-518835A3BBA2}" type="presParOf" srcId="{A33CD699-E496-4CB4-8AAC-A7CBE9EFADBB}" destId="{C2F91C12-0602-4E93-AAD5-5061B1931C28}" srcOrd="15" destOrd="0" presId="urn:microsoft.com/office/officeart/2005/8/layout/cycle1"/>
    <dgm:cxn modelId="{7354F2E5-85B2-42DD-A2CC-55B191B69F6F}" type="presParOf" srcId="{A33CD699-E496-4CB4-8AAC-A7CBE9EFADBB}" destId="{A3E5EF46-F16A-40A2-BCF6-377E70C25228}" srcOrd="16" destOrd="0" presId="urn:microsoft.com/office/officeart/2005/8/layout/cycle1"/>
    <dgm:cxn modelId="{541405E5-A7CB-4752-B09D-0690E499DEB0}" type="presParOf" srcId="{A33CD699-E496-4CB4-8AAC-A7CBE9EFADBB}" destId="{6162FAA0-8D02-4A16-9AC0-996654DE1BB1}" srcOrd="17"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AD6A59-D272-40ED-A8B4-5D9DE781E4ED}">
      <dsp:nvSpPr>
        <dsp:cNvPr id="0" name=""/>
        <dsp:cNvSpPr/>
      </dsp:nvSpPr>
      <dsp:spPr>
        <a:xfrm>
          <a:off x="0" y="674501"/>
          <a:ext cx="4001555" cy="2932435"/>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Clr>
              <a:srgbClr val="4472C4"/>
            </a:buClr>
            <a:buFont typeface="Symbol" panose="05050102010706020507" pitchFamily="18" charset="2"/>
            <a:buNone/>
          </a:pPr>
          <a:r>
            <a:rPr lang="es-CR" sz="1800" kern="1200" dirty="0"/>
            <a:t>Desarrollar y reconocer competencias laborales a lo largo de la vida, que permitan el crecimiento de las personas trabajadoras dentro del sector o que incluso sean transferibles a otros sectores de actividad.</a:t>
          </a:r>
        </a:p>
      </dsp:txBody>
      <dsp:txXfrm>
        <a:off x="586014" y="1103946"/>
        <a:ext cx="2829527" cy="2073545"/>
      </dsp:txXfrm>
    </dsp:sp>
    <dsp:sp modelId="{28AA5938-0236-457D-B1E8-3479E9A8474A}">
      <dsp:nvSpPr>
        <dsp:cNvPr id="0" name=""/>
        <dsp:cNvSpPr/>
      </dsp:nvSpPr>
      <dsp:spPr>
        <a:xfrm>
          <a:off x="3601399" y="674501"/>
          <a:ext cx="4001555" cy="2932435"/>
        </a:xfrm>
        <a:prstGeom prst="ellipse">
          <a:avLst/>
        </a:prstGeom>
        <a:gradFill rotWithShape="0">
          <a:gsLst>
            <a:gs pos="0">
              <a:schemeClr val="accent4">
                <a:hueOff val="-4435822"/>
                <a:satOff val="3930"/>
                <a:lumOff val="5391"/>
                <a:alphaOff val="0"/>
                <a:satMod val="103000"/>
                <a:lumMod val="102000"/>
                <a:tint val="94000"/>
              </a:schemeClr>
            </a:gs>
            <a:gs pos="50000">
              <a:schemeClr val="accent4">
                <a:hueOff val="-4435822"/>
                <a:satOff val="3930"/>
                <a:lumOff val="5391"/>
                <a:alphaOff val="0"/>
                <a:satMod val="110000"/>
                <a:lumMod val="100000"/>
                <a:shade val="100000"/>
              </a:schemeClr>
            </a:gs>
            <a:gs pos="100000">
              <a:schemeClr val="accent4">
                <a:hueOff val="-4435822"/>
                <a:satOff val="3930"/>
                <a:lumOff val="539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es-CR" sz="1800" kern="1200" dirty="0"/>
            <a:t>Contribuir a la revalorización social y económica del trabajo de cuidado, a través del reconocimiento formal de sus competencias técnicas y blandas.</a:t>
          </a:r>
        </a:p>
      </dsp:txBody>
      <dsp:txXfrm>
        <a:off x="4187413" y="1103946"/>
        <a:ext cx="2829527" cy="2073545"/>
      </dsp:txXfrm>
    </dsp:sp>
    <dsp:sp modelId="{95C93E0A-0383-4A5B-B92E-DE4AA319CC63}">
      <dsp:nvSpPr>
        <dsp:cNvPr id="0" name=""/>
        <dsp:cNvSpPr/>
      </dsp:nvSpPr>
      <dsp:spPr>
        <a:xfrm>
          <a:off x="7206084" y="692628"/>
          <a:ext cx="4001555" cy="2909883"/>
        </a:xfrm>
        <a:prstGeom prst="ellipse">
          <a:avLst/>
        </a:prstGeom>
        <a:gradFill rotWithShape="0">
          <a:gsLst>
            <a:gs pos="0">
              <a:schemeClr val="accent4">
                <a:hueOff val="-8871643"/>
                <a:satOff val="7860"/>
                <a:lumOff val="10782"/>
                <a:alphaOff val="0"/>
                <a:satMod val="103000"/>
                <a:lumMod val="102000"/>
                <a:tint val="94000"/>
              </a:schemeClr>
            </a:gs>
            <a:gs pos="50000">
              <a:schemeClr val="accent4">
                <a:hueOff val="-8871643"/>
                <a:satOff val="7860"/>
                <a:lumOff val="10782"/>
                <a:alphaOff val="0"/>
                <a:satMod val="110000"/>
                <a:lumMod val="100000"/>
                <a:shade val="100000"/>
              </a:schemeClr>
            </a:gs>
            <a:gs pos="100000">
              <a:schemeClr val="accent4">
                <a:hueOff val="-8871643"/>
                <a:satOff val="7860"/>
                <a:lumOff val="10782"/>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Clr>
              <a:srgbClr val="4472C4"/>
            </a:buClr>
            <a:buFont typeface="Symbol" panose="05050102010706020507" pitchFamily="18" charset="2"/>
            <a:buNone/>
          </a:pPr>
          <a:r>
            <a:rPr lang="es-CR" sz="1800" kern="1200" dirty="0">
              <a:solidFill>
                <a:schemeClr val="accent1"/>
              </a:solidFill>
            </a:rPr>
            <a:t>Establecer estándares que garanticen la calidad de los servicios para quienes deben recibirlo y sus familias, pero también para quienes lo brindan.</a:t>
          </a:r>
          <a:endParaRPr lang="es-CR" sz="1800" kern="1200" dirty="0"/>
        </a:p>
      </dsp:txBody>
      <dsp:txXfrm>
        <a:off x="7792098" y="1118770"/>
        <a:ext cx="2829527" cy="20575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76949D-59FC-4BEC-95CF-E21DE800BEAA}">
      <dsp:nvSpPr>
        <dsp:cNvPr id="0" name=""/>
        <dsp:cNvSpPr/>
      </dsp:nvSpPr>
      <dsp:spPr>
        <a:xfrm>
          <a:off x="3684558" y="9050"/>
          <a:ext cx="1820960" cy="89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Times New Roman" panose="02020603050405020304" pitchFamily="18" charset="0"/>
            <a:buNone/>
          </a:pPr>
          <a:r>
            <a:rPr lang="es-CR" sz="1200" b="1" kern="1200">
              <a:solidFill>
                <a:srgbClr val="FF0000"/>
              </a:solidFill>
            </a:rPr>
            <a:t>Definición de requerimientos de competecias </a:t>
          </a:r>
          <a:r>
            <a:rPr lang="en-GB" sz="1200" kern="1200">
              <a:solidFill>
                <a:srgbClr val="FF0000"/>
              </a:solidFill>
            </a:rPr>
            <a:t>(anticipación)</a:t>
          </a:r>
          <a:endParaRPr lang="es-CR" sz="1200" kern="1200">
            <a:solidFill>
              <a:srgbClr val="FF0000"/>
            </a:solidFill>
          </a:endParaRPr>
        </a:p>
      </dsp:txBody>
      <dsp:txXfrm>
        <a:off x="3684558" y="9050"/>
        <a:ext cx="1820960" cy="892815"/>
      </dsp:txXfrm>
    </dsp:sp>
    <dsp:sp modelId="{4A9C4010-F15A-4EA5-94F6-CB8AB589D957}">
      <dsp:nvSpPr>
        <dsp:cNvPr id="0" name=""/>
        <dsp:cNvSpPr/>
      </dsp:nvSpPr>
      <dsp:spPr>
        <a:xfrm>
          <a:off x="1414960" y="-336"/>
          <a:ext cx="4365843" cy="4365843"/>
        </a:xfrm>
        <a:prstGeom prst="circularArrow">
          <a:avLst>
            <a:gd name="adj1" fmla="val 3988"/>
            <a:gd name="adj2" fmla="val 250145"/>
            <a:gd name="adj3" fmla="val 20573774"/>
            <a:gd name="adj4" fmla="val 19202703"/>
            <a:gd name="adj5" fmla="val 46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6A2641B-7B24-4780-87DC-329D3F31AD66}">
      <dsp:nvSpPr>
        <dsp:cNvPr id="0" name=""/>
        <dsp:cNvSpPr/>
      </dsp:nvSpPr>
      <dsp:spPr>
        <a:xfrm>
          <a:off x="4475716" y="1736177"/>
          <a:ext cx="2232959" cy="89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Times New Roman" panose="02020603050405020304" pitchFamily="18" charset="0"/>
            <a:buNone/>
          </a:pPr>
          <a:r>
            <a:rPr lang="en-GB" sz="1200" b="1" kern="1200"/>
            <a:t>Lineamiento de política para el desarrollo de competencias</a:t>
          </a:r>
          <a:endParaRPr lang="es-CR" sz="1200" kern="1200"/>
        </a:p>
      </dsp:txBody>
      <dsp:txXfrm>
        <a:off x="4475716" y="1736177"/>
        <a:ext cx="2232959" cy="892815"/>
      </dsp:txXfrm>
    </dsp:sp>
    <dsp:sp modelId="{CFEF4676-18EF-4DD3-B790-7ED052F70973}">
      <dsp:nvSpPr>
        <dsp:cNvPr id="0" name=""/>
        <dsp:cNvSpPr/>
      </dsp:nvSpPr>
      <dsp:spPr>
        <a:xfrm>
          <a:off x="1414960" y="-336"/>
          <a:ext cx="4365843" cy="4365843"/>
        </a:xfrm>
        <a:prstGeom prst="circularArrow">
          <a:avLst>
            <a:gd name="adj1" fmla="val 3988"/>
            <a:gd name="adj2" fmla="val 250145"/>
            <a:gd name="adj3" fmla="val 2147152"/>
            <a:gd name="adj4" fmla="val 776082"/>
            <a:gd name="adj5" fmla="val 46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FF667E-34FE-453A-9B6D-B65B3AAC5907}">
      <dsp:nvSpPr>
        <dsp:cNvPr id="0" name=""/>
        <dsp:cNvSpPr/>
      </dsp:nvSpPr>
      <dsp:spPr>
        <a:xfrm>
          <a:off x="3665787" y="3463304"/>
          <a:ext cx="1858503" cy="89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Times New Roman" panose="02020603050405020304" pitchFamily="18" charset="0"/>
            <a:buNone/>
          </a:pPr>
          <a:r>
            <a:rPr lang="en-GB" sz="1200" b="1" kern="1200"/>
            <a:t>Levantamiento de Estándares de competencias</a:t>
          </a:r>
          <a:r>
            <a:rPr lang="en-GB" sz="1200" kern="1200"/>
            <a:t>/</a:t>
          </a:r>
          <a:endParaRPr lang="es-CR" sz="1200" kern="1200"/>
        </a:p>
      </dsp:txBody>
      <dsp:txXfrm>
        <a:off x="3665787" y="3463304"/>
        <a:ext cx="1858503" cy="892815"/>
      </dsp:txXfrm>
    </dsp:sp>
    <dsp:sp modelId="{8E031812-2D92-4569-8C15-08F7697F7D94}">
      <dsp:nvSpPr>
        <dsp:cNvPr id="0" name=""/>
        <dsp:cNvSpPr/>
      </dsp:nvSpPr>
      <dsp:spPr>
        <a:xfrm>
          <a:off x="1485811" y="-1490"/>
          <a:ext cx="4365843" cy="4365843"/>
        </a:xfrm>
        <a:prstGeom prst="circularArrow">
          <a:avLst>
            <a:gd name="adj1" fmla="val 3988"/>
            <a:gd name="adj2" fmla="val 250145"/>
            <a:gd name="adj3" fmla="val 6053364"/>
            <a:gd name="adj4" fmla="val 5405079"/>
            <a:gd name="adj5" fmla="val 46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4D296B-5293-46A5-AF2D-E506EDA787A8}">
      <dsp:nvSpPr>
        <dsp:cNvPr id="0" name=""/>
        <dsp:cNvSpPr/>
      </dsp:nvSpPr>
      <dsp:spPr>
        <a:xfrm>
          <a:off x="2069195" y="3447414"/>
          <a:ext cx="1081405" cy="89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Times New Roman" panose="02020603050405020304" pitchFamily="18" charset="0"/>
            <a:buNone/>
          </a:pPr>
          <a:r>
            <a:rPr lang="en-GB" sz="1200" b="1" kern="1200"/>
            <a:t>Desarrollo de Diseños curriculares</a:t>
          </a:r>
          <a:endParaRPr lang="es-CR" sz="1200" b="1" kern="1200"/>
        </a:p>
      </dsp:txBody>
      <dsp:txXfrm>
        <a:off x="2069195" y="3447414"/>
        <a:ext cx="1081405" cy="892815"/>
      </dsp:txXfrm>
    </dsp:sp>
    <dsp:sp modelId="{93220B54-DBEC-4ACE-B925-470FDFEBCAD6}">
      <dsp:nvSpPr>
        <dsp:cNvPr id="0" name=""/>
        <dsp:cNvSpPr/>
      </dsp:nvSpPr>
      <dsp:spPr>
        <a:xfrm>
          <a:off x="1405449" y="-39894"/>
          <a:ext cx="4365843" cy="4365843"/>
        </a:xfrm>
        <a:prstGeom prst="circularArrow">
          <a:avLst>
            <a:gd name="adj1" fmla="val 3988"/>
            <a:gd name="adj2" fmla="val 250145"/>
            <a:gd name="adj3" fmla="val 9703641"/>
            <a:gd name="adj4" fmla="val 8349128"/>
            <a:gd name="adj5" fmla="val 46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32DEC5-9775-4905-97FE-3873978CE670}">
      <dsp:nvSpPr>
        <dsp:cNvPr id="0" name=""/>
        <dsp:cNvSpPr/>
      </dsp:nvSpPr>
      <dsp:spPr>
        <a:xfrm>
          <a:off x="490091" y="1736177"/>
          <a:ext cx="2226950" cy="89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Times New Roman" panose="02020603050405020304" pitchFamily="18" charset="0"/>
            <a:buNone/>
          </a:pPr>
          <a:r>
            <a:rPr lang="en-GB" sz="1200" b="1" kern="1200"/>
            <a:t>Desarrollo y reconocimiento de competencias </a:t>
          </a:r>
          <a:r>
            <a:rPr lang="en-GB" sz="1200" kern="1200"/>
            <a:t>(entrega de servicios)</a:t>
          </a:r>
          <a:endParaRPr lang="es-CR" sz="1200" kern="1200"/>
        </a:p>
      </dsp:txBody>
      <dsp:txXfrm>
        <a:off x="490091" y="1736177"/>
        <a:ext cx="2226950" cy="892815"/>
      </dsp:txXfrm>
    </dsp:sp>
    <dsp:sp modelId="{569C41AC-0651-4E75-8211-084A23989068}">
      <dsp:nvSpPr>
        <dsp:cNvPr id="0" name=""/>
        <dsp:cNvSpPr/>
      </dsp:nvSpPr>
      <dsp:spPr>
        <a:xfrm>
          <a:off x="1414960" y="-336"/>
          <a:ext cx="4365843" cy="4365843"/>
        </a:xfrm>
        <a:prstGeom prst="circularArrow">
          <a:avLst>
            <a:gd name="adj1" fmla="val 3988"/>
            <a:gd name="adj2" fmla="val 250145"/>
            <a:gd name="adj3" fmla="val 12947152"/>
            <a:gd name="adj4" fmla="val 11576082"/>
            <a:gd name="adj5" fmla="val 46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E5EF46-F16A-40A2-BCF6-377E70C25228}">
      <dsp:nvSpPr>
        <dsp:cNvPr id="0" name=""/>
        <dsp:cNvSpPr/>
      </dsp:nvSpPr>
      <dsp:spPr>
        <a:xfrm>
          <a:off x="1992225" y="9050"/>
          <a:ext cx="1216997" cy="8928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Times New Roman" panose="02020603050405020304" pitchFamily="18" charset="0"/>
            <a:buNone/>
          </a:pPr>
          <a:r>
            <a:rPr lang="es-CR" sz="1200" b="1" kern="1200"/>
            <a:t>Monitoreo y evaluación de los resultados de la formación </a:t>
          </a:r>
          <a:r>
            <a:rPr lang="es-CR" sz="1200" kern="1200"/>
            <a:t>y su relevancia para el mercado laboral</a:t>
          </a:r>
        </a:p>
      </dsp:txBody>
      <dsp:txXfrm>
        <a:off x="1992225" y="9050"/>
        <a:ext cx="1216997" cy="892815"/>
      </dsp:txXfrm>
    </dsp:sp>
    <dsp:sp modelId="{6162FAA0-8D02-4A16-9AC0-996654DE1BB1}">
      <dsp:nvSpPr>
        <dsp:cNvPr id="0" name=""/>
        <dsp:cNvSpPr/>
      </dsp:nvSpPr>
      <dsp:spPr>
        <a:xfrm>
          <a:off x="1414960" y="-336"/>
          <a:ext cx="4365843" cy="4365843"/>
        </a:xfrm>
        <a:prstGeom prst="circularArrow">
          <a:avLst>
            <a:gd name="adj1" fmla="val 3988"/>
            <a:gd name="adj2" fmla="val 250145"/>
            <a:gd name="adj3" fmla="val 16099314"/>
            <a:gd name="adj4" fmla="val 15525726"/>
            <a:gd name="adj5" fmla="val 4652"/>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0D068C6-7325-408C-921E-B389FF684A63}" type="datetimeFigureOut">
              <a:rPr lang="en-GB" smtClean="0"/>
              <a:t>11/10/2023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26FEE-2901-4F80-B040-94DEDE5C3ECF}" type="slidenum">
              <a:rPr lang="en-GB" smtClean="0"/>
              <a:t>‹#›</a:t>
            </a:fld>
            <a:endParaRPr lang="en-GB"/>
          </a:p>
        </p:txBody>
      </p:sp>
    </p:spTree>
    <p:extLst>
      <p:ext uri="{BB962C8B-B14F-4D97-AF65-F5344CB8AC3E}">
        <p14:creationId xmlns:p14="http://schemas.microsoft.com/office/powerpoint/2010/main" val="1475438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dirty="0"/>
              <a:t>Mostrar lo que ya se hace y así aportar a la visión futura del papel de la FP y la certificación para la mejora de la distribución y reconocimiento de  los cuidados.</a:t>
            </a:r>
          </a:p>
        </p:txBody>
      </p:sp>
      <p:sp>
        <p:nvSpPr>
          <p:cNvPr id="4" name="Slide Number Placeholder 3"/>
          <p:cNvSpPr>
            <a:spLocks noGrp="1"/>
          </p:cNvSpPr>
          <p:nvPr>
            <p:ph type="sldNum" sz="quarter" idx="5"/>
          </p:nvPr>
        </p:nvSpPr>
        <p:spPr/>
        <p:txBody>
          <a:bodyPr/>
          <a:lstStyle/>
          <a:p>
            <a:fld id="{D0826FEE-2901-4F80-B040-94DEDE5C3ECF}" type="slidenum">
              <a:rPr lang="en-GB" smtClean="0"/>
              <a:t>2</a:t>
            </a:fld>
            <a:endParaRPr lang="en-GB"/>
          </a:p>
        </p:txBody>
      </p:sp>
    </p:spTree>
    <p:extLst>
      <p:ext uri="{BB962C8B-B14F-4D97-AF65-F5344CB8AC3E}">
        <p14:creationId xmlns:p14="http://schemas.microsoft.com/office/powerpoint/2010/main" val="39994995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5"/>
          </p:nvPr>
        </p:nvSpPr>
        <p:spPr/>
        <p:txBody>
          <a:bodyPr/>
          <a:lstStyle/>
          <a:p>
            <a:fld id="{D0826FEE-2901-4F80-B040-94DEDE5C3ECF}" type="slidenum">
              <a:rPr lang="en-GB" smtClean="0"/>
              <a:t>5</a:t>
            </a:fld>
            <a:endParaRPr lang="en-GB" dirty="0"/>
          </a:p>
        </p:txBody>
      </p:sp>
    </p:spTree>
    <p:extLst>
      <p:ext uri="{BB962C8B-B14F-4D97-AF65-F5344CB8AC3E}">
        <p14:creationId xmlns:p14="http://schemas.microsoft.com/office/powerpoint/2010/main" val="3530311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sz="1800" dirty="0">
                <a:effectLst/>
                <a:latin typeface="Calibri" panose="020F0502020204030204" pitchFamily="34" charset="0"/>
                <a:ea typeface="Calibri" panose="020F0502020204030204" pitchFamily="34" charset="0"/>
                <a:cs typeface="Times New Roman" panose="02020603050405020304" pitchFamily="18" charset="0"/>
              </a:rPr>
              <a:t>Hay una clara tendencia a incluir asistencia en actividades básicas (que atienden las necesidades primordiales como aseo y alimentación) e instrumentales (que tienen como objetivo la interacción con el entorno y son necesarias para la vida independiente en la comunidad, como cocinar, limpiar, ir de compras, atender mascotas, etc.) y en algunos casos incluso en las actividades avanzadas (aquellas que posibilitan el desarrollo personal dentro de la sociedad, como educación, trabajo, tiempo libre y participación social)</a:t>
            </a:r>
            <a:endParaRPr lang="es-CR" dirty="0"/>
          </a:p>
        </p:txBody>
      </p:sp>
      <p:sp>
        <p:nvSpPr>
          <p:cNvPr id="4" name="Slide Number Placeholder 3"/>
          <p:cNvSpPr>
            <a:spLocks noGrp="1"/>
          </p:cNvSpPr>
          <p:nvPr>
            <p:ph type="sldNum" sz="quarter" idx="5"/>
          </p:nvPr>
        </p:nvSpPr>
        <p:spPr/>
        <p:txBody>
          <a:bodyPr/>
          <a:lstStyle/>
          <a:p>
            <a:fld id="{D0826FEE-2901-4F80-B040-94DEDE5C3ECF}" type="slidenum">
              <a:rPr lang="en-GB" smtClean="0"/>
              <a:t>16</a:t>
            </a:fld>
            <a:endParaRPr lang="en-GB"/>
          </a:p>
        </p:txBody>
      </p:sp>
    </p:spTree>
    <p:extLst>
      <p:ext uri="{BB962C8B-B14F-4D97-AF65-F5344CB8AC3E}">
        <p14:creationId xmlns:p14="http://schemas.microsoft.com/office/powerpoint/2010/main" val="2829349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5"/>
          </p:nvPr>
        </p:nvSpPr>
        <p:spPr/>
        <p:txBody>
          <a:bodyPr/>
          <a:lstStyle/>
          <a:p>
            <a:fld id="{D0826FEE-2901-4F80-B040-94DEDE5C3ECF}" type="slidenum">
              <a:rPr lang="en-GB" smtClean="0"/>
              <a:t>17</a:t>
            </a:fld>
            <a:endParaRPr lang="en-GB"/>
          </a:p>
        </p:txBody>
      </p:sp>
    </p:spTree>
    <p:extLst>
      <p:ext uri="{BB962C8B-B14F-4D97-AF65-F5344CB8AC3E}">
        <p14:creationId xmlns:p14="http://schemas.microsoft.com/office/powerpoint/2010/main" val="1707434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5"/>
          </p:nvPr>
        </p:nvSpPr>
        <p:spPr/>
        <p:txBody>
          <a:bodyPr/>
          <a:lstStyle/>
          <a:p>
            <a:fld id="{D0826FEE-2901-4F80-B040-94DEDE5C3ECF}" type="slidenum">
              <a:rPr lang="en-GB" smtClean="0"/>
              <a:t>19</a:t>
            </a:fld>
            <a:endParaRPr lang="en-GB"/>
          </a:p>
        </p:txBody>
      </p:sp>
    </p:spTree>
    <p:extLst>
      <p:ext uri="{BB962C8B-B14F-4D97-AF65-F5344CB8AC3E}">
        <p14:creationId xmlns:p14="http://schemas.microsoft.com/office/powerpoint/2010/main" val="3179277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5"/>
          </p:nvPr>
        </p:nvSpPr>
        <p:spPr/>
        <p:txBody>
          <a:bodyPr/>
          <a:lstStyle/>
          <a:p>
            <a:fld id="{D0826FEE-2901-4F80-B040-94DEDE5C3ECF}" type="slidenum">
              <a:rPr lang="en-GB" smtClean="0"/>
              <a:t>20</a:t>
            </a:fld>
            <a:endParaRPr lang="en-GB"/>
          </a:p>
        </p:txBody>
      </p:sp>
    </p:spTree>
    <p:extLst>
      <p:ext uri="{BB962C8B-B14F-4D97-AF65-F5344CB8AC3E}">
        <p14:creationId xmlns:p14="http://schemas.microsoft.com/office/powerpoint/2010/main" val="136837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CR" dirty="0"/>
          </a:p>
        </p:txBody>
      </p:sp>
      <p:sp>
        <p:nvSpPr>
          <p:cNvPr id="4" name="Slide Number Placeholder 3"/>
          <p:cNvSpPr>
            <a:spLocks noGrp="1"/>
          </p:cNvSpPr>
          <p:nvPr>
            <p:ph type="sldNum" sz="quarter" idx="5"/>
          </p:nvPr>
        </p:nvSpPr>
        <p:spPr/>
        <p:txBody>
          <a:bodyPr/>
          <a:lstStyle/>
          <a:p>
            <a:fld id="{D0826FEE-2901-4F80-B040-94DEDE5C3ECF}" type="slidenum">
              <a:rPr lang="en-GB" smtClean="0"/>
              <a:t>21</a:t>
            </a:fld>
            <a:endParaRPr lang="en-GB"/>
          </a:p>
        </p:txBody>
      </p:sp>
    </p:spTree>
    <p:extLst>
      <p:ext uri="{BB962C8B-B14F-4D97-AF65-F5344CB8AC3E}">
        <p14:creationId xmlns:p14="http://schemas.microsoft.com/office/powerpoint/2010/main" val="931288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07000"/>
              </a:lnSpc>
              <a:spcAft>
                <a:spcPts val="634"/>
              </a:spcAft>
              <a:tabLst>
                <a:tab pos="3711388" algn="l"/>
              </a:tabLst>
            </a:pPr>
            <a:r>
              <a:rPr lang="es-CR" sz="1900" dirty="0">
                <a:latin typeface="Calibri" panose="020F0502020204030204" pitchFamily="34" charset="0"/>
                <a:ea typeface="Calibri" panose="020F0502020204030204" pitchFamily="34" charset="0"/>
                <a:cs typeface="Times New Roman" panose="02020603050405020304" pitchFamily="18" charset="0"/>
              </a:rPr>
              <a:t>Por una </a:t>
            </a:r>
            <a:r>
              <a:rPr lang="es-ES" sz="1900" dirty="0">
                <a:latin typeface="Calibri" panose="020F0502020204030204" pitchFamily="34" charset="0"/>
                <a:ea typeface="Calibri" panose="020F0502020204030204" pitchFamily="34" charset="0"/>
                <a:cs typeface="Times New Roman" panose="02020603050405020304" pitchFamily="18" charset="0"/>
              </a:rPr>
              <a:t>parte, el Programa Fomentar Empleo contempla un incentivo económico para grupos priorizados, entre los cuales se incluye a mujeres a cargo de dos o más hijos y que no hayan alcanzado el nivel educativo terciario o universitario, así como las y los jóvenes de entre 18 y 24 años que no tengan secundaria completa.  Con esta medida se busca facilitar recursos que permitan a las personas movilizarse o atender otras necesidades que les podrían impedir formarse.</a:t>
            </a:r>
            <a:endParaRPr lang="es-CR" sz="1900" dirty="0">
              <a:latin typeface="Calibri" panose="020F0502020204030204" pitchFamily="34" charset="0"/>
              <a:ea typeface="Calibri" panose="020F0502020204030204" pitchFamily="34" charset="0"/>
              <a:cs typeface="Times New Roman" panose="02020603050405020304" pitchFamily="18" charset="0"/>
            </a:endParaRPr>
          </a:p>
          <a:p>
            <a:r>
              <a:rPr lang="es-ES" sz="1900" dirty="0">
                <a:latin typeface="Calibri" panose="020F0502020204030204" pitchFamily="34" charset="0"/>
                <a:ea typeface="Calibri" panose="020F0502020204030204" pitchFamily="34" charset="0"/>
                <a:cs typeface="Times New Roman" panose="02020603050405020304" pitchFamily="18" charset="0"/>
              </a:rPr>
              <a:t>Por otra parte, al diseñar las acciones de formación se prevén horarios diversos (desconcentrados en la semana o concentrados los sábados), para que a las personas que trabajan durante la semana les pueda resultar viable participar. También en los proyectos se incluye un aporte económico para el mantenimiento de espacios de juego o ludotecas que estén abiertos en las instituciones en paralelo con el ofrecimiento de los cursos; para favorecer la conciliación entre las responsabilidades de cuidados y la participación en las actividades de formación.</a:t>
            </a:r>
            <a:endParaRPr lang="es-CR" dirty="0"/>
          </a:p>
        </p:txBody>
      </p:sp>
      <p:sp>
        <p:nvSpPr>
          <p:cNvPr id="4" name="Slide Number Placeholder 3"/>
          <p:cNvSpPr>
            <a:spLocks noGrp="1"/>
          </p:cNvSpPr>
          <p:nvPr>
            <p:ph type="sldNum" sz="quarter" idx="5"/>
          </p:nvPr>
        </p:nvSpPr>
        <p:spPr/>
        <p:txBody>
          <a:bodyPr/>
          <a:lstStyle/>
          <a:p>
            <a:fld id="{D0826FEE-2901-4F80-B040-94DEDE5C3ECF}" type="slidenum">
              <a:rPr lang="en-GB" smtClean="0"/>
              <a:t>22</a:t>
            </a:fld>
            <a:endParaRPr lang="en-GB"/>
          </a:p>
        </p:txBody>
      </p:sp>
    </p:spTree>
    <p:extLst>
      <p:ext uri="{BB962C8B-B14F-4D97-AF65-F5344CB8AC3E}">
        <p14:creationId xmlns:p14="http://schemas.microsoft.com/office/powerpoint/2010/main" val="39922747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sz="1900" dirty="0">
                <a:latin typeface="Calibri" panose="020F0502020204030204" pitchFamily="34" charset="0"/>
                <a:ea typeface="Calibri" panose="020F0502020204030204" pitchFamily="34" charset="0"/>
                <a:cs typeface="Times New Roman" panose="02020603050405020304" pitchFamily="18" charset="0"/>
              </a:rPr>
              <a:t>La formación y la certificación de competencias laborales tienen efecto solamente si son reconocidas por los actores del mundo del trabajo, empleadores y personas trabajadoras, tanto a nivel de servicios particulares en el hogar como de servicios residenciales (guarderías, educación </a:t>
            </a:r>
            <a:r>
              <a:rPr lang="es-CR" sz="1900" dirty="0" err="1">
                <a:latin typeface="Calibri" panose="020F0502020204030204" pitchFamily="34" charset="0"/>
                <a:ea typeface="Calibri" panose="020F0502020204030204" pitchFamily="34" charset="0"/>
                <a:cs typeface="Times New Roman" panose="02020603050405020304" pitchFamily="18" charset="0"/>
              </a:rPr>
              <a:t>pre-primaria</a:t>
            </a:r>
            <a:r>
              <a:rPr lang="es-CR" sz="1900" dirty="0">
                <a:latin typeface="Calibri" panose="020F0502020204030204" pitchFamily="34" charset="0"/>
                <a:ea typeface="Calibri" panose="020F0502020204030204" pitchFamily="34" charset="0"/>
                <a:cs typeface="Times New Roman" panose="02020603050405020304" pitchFamily="18" charset="0"/>
              </a:rPr>
              <a:t>) e institucionales (centros de día, residencias, etc.). Por eso es muy importante involucrarlos desde etapas tempranas del diseño de la política de formación para los cuidados, así como para el diseño de perfiles, el establecimiento de convenios para prácticas laborales y la propia entrega de los servicios formativos.</a:t>
            </a:r>
            <a:endParaRPr lang="es-CR" dirty="0"/>
          </a:p>
        </p:txBody>
      </p:sp>
      <p:sp>
        <p:nvSpPr>
          <p:cNvPr id="4" name="Slide Number Placeholder 3"/>
          <p:cNvSpPr>
            <a:spLocks noGrp="1"/>
          </p:cNvSpPr>
          <p:nvPr>
            <p:ph type="sldNum" sz="quarter" idx="5"/>
          </p:nvPr>
        </p:nvSpPr>
        <p:spPr/>
        <p:txBody>
          <a:bodyPr/>
          <a:lstStyle/>
          <a:p>
            <a:fld id="{D0826FEE-2901-4F80-B040-94DEDE5C3ECF}" type="slidenum">
              <a:rPr lang="en-GB" smtClean="0"/>
              <a:t>23</a:t>
            </a:fld>
            <a:endParaRPr lang="en-GB"/>
          </a:p>
        </p:txBody>
      </p:sp>
    </p:spTree>
    <p:extLst>
      <p:ext uri="{BB962C8B-B14F-4D97-AF65-F5344CB8AC3E}">
        <p14:creationId xmlns:p14="http://schemas.microsoft.com/office/powerpoint/2010/main" val="1859973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7.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emf"/><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6480CA-738E-405E-84DC-997E8A796523}" type="datetimeFigureOut">
              <a:rPr lang="en-GB" smtClean="0"/>
              <a:t>11/10/2023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8B1EDF-61A1-4CBB-A32D-C1C695D4A516}" type="slidenum">
              <a:rPr lang="en-GB" smtClean="0"/>
              <a:t>‹#›</a:t>
            </a:fld>
            <a:endParaRPr lang="en-GB"/>
          </a:p>
        </p:txBody>
      </p:sp>
    </p:spTree>
    <p:extLst>
      <p:ext uri="{BB962C8B-B14F-4D97-AF65-F5344CB8AC3E}">
        <p14:creationId xmlns:p14="http://schemas.microsoft.com/office/powerpoint/2010/main" val="286472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6480CA-738E-405E-84DC-997E8A796523}" type="datetimeFigureOut">
              <a:rPr lang="en-GB" smtClean="0"/>
              <a:t>11/10/2023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8B1EDF-61A1-4CBB-A32D-C1C695D4A516}" type="slidenum">
              <a:rPr lang="en-GB" smtClean="0"/>
              <a:t>‹#›</a:t>
            </a:fld>
            <a:endParaRPr lang="en-GB"/>
          </a:p>
        </p:txBody>
      </p:sp>
    </p:spTree>
    <p:extLst>
      <p:ext uri="{BB962C8B-B14F-4D97-AF65-F5344CB8AC3E}">
        <p14:creationId xmlns:p14="http://schemas.microsoft.com/office/powerpoint/2010/main" val="4049287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6480CA-738E-405E-84DC-997E8A796523}" type="datetimeFigureOut">
              <a:rPr lang="en-GB" smtClean="0"/>
              <a:t>11/10/2023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8B1EDF-61A1-4CBB-A32D-C1C695D4A516}" type="slidenum">
              <a:rPr lang="en-GB" smtClean="0"/>
              <a:t>‹#›</a:t>
            </a:fld>
            <a:endParaRPr lang="en-GB"/>
          </a:p>
        </p:txBody>
      </p:sp>
    </p:spTree>
    <p:extLst>
      <p:ext uri="{BB962C8B-B14F-4D97-AF65-F5344CB8AC3E}">
        <p14:creationId xmlns:p14="http://schemas.microsoft.com/office/powerpoint/2010/main" val="10409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90538" y="2873014"/>
            <a:ext cx="7200000" cy="608525"/>
          </a:xfrm>
        </p:spPr>
        <p:txBody>
          <a:bodyPr wrap="square" bIns="54000" anchor="t" anchorCtr="0">
            <a:noAutofit/>
          </a:bodyPr>
          <a:lstStyle>
            <a:lvl1pPr algn="l">
              <a:defRPr sz="4000"/>
            </a:lvl1pPr>
          </a:lstStyle>
          <a:p>
            <a:r>
              <a:rPr lang="en-US"/>
              <a:t>Click to edit Master title style</a:t>
            </a:r>
            <a:endParaRPr lang="en-GB"/>
          </a:p>
        </p:txBody>
      </p:sp>
      <p:sp>
        <p:nvSpPr>
          <p:cNvPr id="3" name="Subtitle 2"/>
          <p:cNvSpPr>
            <a:spLocks noGrp="1"/>
          </p:cNvSpPr>
          <p:nvPr>
            <p:ph type="subTitle" idx="1"/>
          </p:nvPr>
        </p:nvSpPr>
        <p:spPr>
          <a:xfrm>
            <a:off x="490538" y="3481539"/>
            <a:ext cx="7200000" cy="1655762"/>
          </a:xfrm>
        </p:spPr>
        <p:txBody>
          <a:bodyPr>
            <a:noAutofit/>
          </a:bodyPr>
          <a:lstStyle>
            <a:lvl1pPr marL="0" indent="0" algn="l">
              <a:lnSpc>
                <a:spcPct val="90000"/>
              </a:lnSpc>
              <a:spcAft>
                <a:spcPts val="1200"/>
              </a:spcAft>
              <a:buNone/>
              <a:defRPr sz="4000" b="0">
                <a:solidFill>
                  <a:schemeClr val="accent1"/>
                </a:solidFill>
              </a:defRPr>
            </a:lvl1pPr>
            <a:lvl2pPr marL="0" indent="0" algn="l">
              <a:buNone/>
              <a:defRPr sz="1400">
                <a:solidFill>
                  <a:schemeClr val="accent1"/>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a:xfrm>
            <a:off x="490538" y="6180035"/>
            <a:ext cx="2743200" cy="216000"/>
          </a:xfrm>
        </p:spPr>
        <p:txBody>
          <a:bodyPr anchor="b" anchorCtr="0">
            <a:noAutofit/>
          </a:bodyPr>
          <a:lstStyle>
            <a:lvl1pPr>
              <a:defRPr sz="1000">
                <a:solidFill>
                  <a:schemeClr val="accent1"/>
                </a:solidFill>
              </a:defRPr>
            </a:lvl1pPr>
          </a:lstStyle>
          <a:p>
            <a:fld id="{CC6480CA-738E-405E-84DC-997E8A796523}" type="datetimeFigureOut">
              <a:rPr lang="en-GB" smtClean="0"/>
              <a:t>11/10/2023</a:t>
            </a:fld>
            <a:endParaRPr lang="en-GB"/>
          </a:p>
        </p:txBody>
      </p:sp>
      <p:sp>
        <p:nvSpPr>
          <p:cNvPr id="5" name="Footer Placeholder 4"/>
          <p:cNvSpPr>
            <a:spLocks noGrp="1"/>
          </p:cNvSpPr>
          <p:nvPr>
            <p:ph type="ftr" sz="quarter" idx="11"/>
          </p:nvPr>
        </p:nvSpPr>
        <p:spPr>
          <a:xfrm>
            <a:off x="490538" y="6858000"/>
            <a:ext cx="5605462" cy="180000"/>
          </a:xfrm>
        </p:spPr>
        <p:txBody>
          <a:bodyPr>
            <a:noAutofit/>
          </a:bodyPr>
          <a:lstStyle>
            <a:lvl1pPr>
              <a:defRPr>
                <a:noFill/>
              </a:defRPr>
            </a:lvl1pPr>
          </a:lstStyle>
          <a:p>
            <a:endParaRPr lang="en-GB"/>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D38B1EDF-61A1-4CBB-A32D-C1C695D4A516}" type="slidenum">
              <a:rPr lang="en-GB" smtClean="0"/>
              <a:t>‹#›</a:t>
            </a:fld>
            <a:endParaRPr lang="en-GB"/>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1" name="Picture Placeholder 10"/>
          <p:cNvSpPr>
            <a:spLocks noGrp="1"/>
          </p:cNvSpPr>
          <p:nvPr>
            <p:ph type="pic" sz="quarter" idx="13" hasCustomPrompt="1"/>
          </p:nvPr>
        </p:nvSpPr>
        <p:spPr>
          <a:xfrm>
            <a:off x="2946400" y="0"/>
            <a:ext cx="9245600" cy="5321300"/>
          </a:xfrm>
          <a:custGeom>
            <a:avLst/>
            <a:gdLst>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5321300 h 5321300"/>
              <a:gd name="connsiteX4" fmla="*/ 0 w 9245600"/>
              <a:gd name="connsiteY4" fmla="*/ 0 h 5321300"/>
              <a:gd name="connsiteX0" fmla="*/ 0 w 9245600"/>
              <a:gd name="connsiteY0" fmla="*/ 0 h 5321300"/>
              <a:gd name="connsiteX1" fmla="*/ 9245600 w 9245600"/>
              <a:gd name="connsiteY1" fmla="*/ 0 h 5321300"/>
              <a:gd name="connsiteX2" fmla="*/ 9245600 w 9245600"/>
              <a:gd name="connsiteY2" fmla="*/ 5321300 h 5321300"/>
              <a:gd name="connsiteX3" fmla="*/ 0 w 9245600"/>
              <a:gd name="connsiteY3" fmla="*/ 0 h 5321300"/>
            </a:gdLst>
            <a:ahLst/>
            <a:cxnLst>
              <a:cxn ang="0">
                <a:pos x="connsiteX0" y="connsiteY0"/>
              </a:cxn>
              <a:cxn ang="0">
                <a:pos x="connsiteX1" y="connsiteY1"/>
              </a:cxn>
              <a:cxn ang="0">
                <a:pos x="connsiteX2" y="connsiteY2"/>
              </a:cxn>
              <a:cxn ang="0">
                <a:pos x="connsiteX3" y="connsiteY3"/>
              </a:cxn>
            </a:cxnLst>
            <a:rect l="l" t="t" r="r" b="b"/>
            <a:pathLst>
              <a:path w="9245600" h="5321300">
                <a:moveTo>
                  <a:pt x="0" y="0"/>
                </a:moveTo>
                <a:lnTo>
                  <a:pt x="9245600" y="0"/>
                </a:lnTo>
                <a:lnTo>
                  <a:pt x="9245600" y="5321300"/>
                </a:lnTo>
                <a:lnTo>
                  <a:pt x="0" y="0"/>
                </a:lnTo>
                <a:close/>
              </a:path>
            </a:pathLst>
          </a:custGeom>
          <a:solidFill>
            <a:schemeClr val="accent1"/>
          </a:solidFill>
        </p:spPr>
        <p:txBody>
          <a:bodyPr>
            <a:noAutofit/>
          </a:bodyPr>
          <a:lstStyle>
            <a:lvl1pPr algn="r">
              <a:defRPr sz="1000">
                <a:solidFill>
                  <a:schemeClr val="bg1"/>
                </a:solidFill>
              </a:defRPr>
            </a:lvl1pPr>
          </a:lstStyle>
          <a:p>
            <a:r>
              <a:rPr lang="en-GB"/>
              <a:t>Click icon to insert picture, or leave unchanged for plain colour fill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16182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6480CA-738E-405E-84DC-997E8A796523}" type="datetimeFigureOut">
              <a:rPr lang="en-GB" smtClean="0"/>
              <a:t>11/10/2023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8B1EDF-61A1-4CBB-A32D-C1C695D4A516}" type="slidenum">
              <a:rPr lang="en-GB" smtClean="0"/>
              <a:t>‹#›</a:t>
            </a:fld>
            <a:endParaRPr lang="en-GB"/>
          </a:p>
        </p:txBody>
      </p:sp>
    </p:spTree>
    <p:extLst>
      <p:ext uri="{BB962C8B-B14F-4D97-AF65-F5344CB8AC3E}">
        <p14:creationId xmlns:p14="http://schemas.microsoft.com/office/powerpoint/2010/main" val="36374901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 Patter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6480CA-738E-405E-84DC-997E8A796523}" type="datetimeFigureOut">
              <a:rPr lang="en-GB" smtClean="0"/>
              <a:t>11/10/2023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8B1EDF-61A1-4CBB-A32D-C1C695D4A516}" type="slidenum">
              <a:rPr lang="en-GB" smtClean="0"/>
              <a:t>‹#›</a:t>
            </a:fld>
            <a:endParaRPr lang="en-GB"/>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r="7834" b="41970"/>
          <a:stretch/>
        </p:blipFill>
        <p:spPr>
          <a:xfrm>
            <a:off x="4581526" y="3244430"/>
            <a:ext cx="7619999" cy="3623095"/>
          </a:xfrm>
          <a:prstGeom prst="rect">
            <a:avLst/>
          </a:prstGeom>
        </p:spPr>
      </p:pic>
      <p:sp>
        <p:nvSpPr>
          <p:cNvPr id="10" name="Text Placeholder 9"/>
          <p:cNvSpPr>
            <a:spLocks noGrp="1"/>
          </p:cNvSpPr>
          <p:nvPr>
            <p:ph type="body" sz="quarter" idx="13"/>
          </p:nvPr>
        </p:nvSpPr>
        <p:spPr>
          <a:xfrm>
            <a:off x="490538" y="4796725"/>
            <a:ext cx="3412800" cy="970829"/>
          </a:xfrm>
        </p:spPr>
        <p:txBody>
          <a:bodyPr tIns="108000">
            <a:spAutoFit/>
          </a:bodyPr>
          <a:lstStyle>
            <a:lvl1pPr marL="489600" indent="-489600">
              <a:buSzPct val="150000"/>
              <a:buFontTx/>
              <a:buBlip>
                <a:blip r:embed="rId3"/>
              </a:buBlip>
              <a:defRPr b="0">
                <a:solidFill>
                  <a:schemeClr val="tx1"/>
                </a:solidFill>
              </a:defRPr>
            </a:lvl1pPr>
            <a:lvl2pPr marL="669600" indent="-180000">
              <a:buClr>
                <a:schemeClr val="accent2"/>
              </a:buClr>
              <a:buSzPct val="80000"/>
              <a:buFont typeface="Wingdings 3" panose="05040102010807070707" pitchFamily="18" charset="2"/>
              <a:buChar char="u"/>
              <a:defRPr sz="1000"/>
            </a:lvl2pPr>
          </a:lstStyle>
          <a:p>
            <a:pPr lvl="0"/>
            <a:r>
              <a:rPr lang="en-US"/>
              <a:t>Edit Master text styles</a:t>
            </a:r>
          </a:p>
          <a:p>
            <a:pPr lvl="1"/>
            <a:r>
              <a:rPr lang="en-US"/>
              <a:t>Second level</a:t>
            </a:r>
          </a:p>
        </p:txBody>
      </p:sp>
    </p:spTree>
    <p:extLst>
      <p:ext uri="{BB962C8B-B14F-4D97-AF65-F5344CB8AC3E}">
        <p14:creationId xmlns:p14="http://schemas.microsoft.com/office/powerpoint/2010/main" val="34303283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 Corner Image">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4692650" y="2538000"/>
            <a:ext cx="7499350" cy="4320000"/>
          </a:xfrm>
          <a:custGeom>
            <a:avLst/>
            <a:gdLst>
              <a:gd name="connsiteX0" fmla="*/ 0 w 7499350"/>
              <a:gd name="connsiteY0" fmla="*/ 0 h 4320000"/>
              <a:gd name="connsiteX1" fmla="*/ 7499350 w 7499350"/>
              <a:gd name="connsiteY1" fmla="*/ 0 h 4320000"/>
              <a:gd name="connsiteX2" fmla="*/ 7499350 w 7499350"/>
              <a:gd name="connsiteY2" fmla="*/ 4320000 h 4320000"/>
              <a:gd name="connsiteX3" fmla="*/ 0 w 7499350"/>
              <a:gd name="connsiteY3" fmla="*/ 4320000 h 4320000"/>
              <a:gd name="connsiteX4" fmla="*/ 0 w 7499350"/>
              <a:gd name="connsiteY4" fmla="*/ 0 h 4320000"/>
              <a:gd name="connsiteX0" fmla="*/ 0 w 7499350"/>
              <a:gd name="connsiteY0" fmla="*/ 4320000 h 4320000"/>
              <a:gd name="connsiteX1" fmla="*/ 7499350 w 7499350"/>
              <a:gd name="connsiteY1" fmla="*/ 0 h 4320000"/>
              <a:gd name="connsiteX2" fmla="*/ 7499350 w 7499350"/>
              <a:gd name="connsiteY2" fmla="*/ 4320000 h 4320000"/>
              <a:gd name="connsiteX3" fmla="*/ 0 w 7499350"/>
              <a:gd name="connsiteY3" fmla="*/ 4320000 h 4320000"/>
            </a:gdLst>
            <a:ahLst/>
            <a:cxnLst>
              <a:cxn ang="0">
                <a:pos x="connsiteX0" y="connsiteY0"/>
              </a:cxn>
              <a:cxn ang="0">
                <a:pos x="connsiteX1" y="connsiteY1"/>
              </a:cxn>
              <a:cxn ang="0">
                <a:pos x="connsiteX2" y="connsiteY2"/>
              </a:cxn>
              <a:cxn ang="0">
                <a:pos x="connsiteX3" y="connsiteY3"/>
              </a:cxn>
            </a:cxnLst>
            <a:rect l="l" t="t" r="r" b="b"/>
            <a:pathLst>
              <a:path w="7499350" h="4320000">
                <a:moveTo>
                  <a:pt x="0" y="4320000"/>
                </a:moveTo>
                <a:lnTo>
                  <a:pt x="7499350" y="0"/>
                </a:lnTo>
                <a:lnTo>
                  <a:pt x="7499350" y="4320000"/>
                </a:lnTo>
                <a:lnTo>
                  <a:pt x="0" y="4320000"/>
                </a:lnTo>
                <a:close/>
              </a:path>
            </a:pathLst>
          </a:custGeom>
        </p:spPr>
        <p:txBody>
          <a:bodyPr anchor="b" anchorCtr="0"/>
          <a:lstStyle>
            <a:lvl1pPr algn="r">
              <a:defRPr sz="1000" b="1">
                <a:solidFill>
                  <a:schemeClr val="tx1"/>
                </a:solidFill>
              </a:defRPr>
            </a:lvl1pPr>
          </a:lstStyle>
          <a:p>
            <a:r>
              <a:rPr lang="en-GB"/>
              <a:t>Click icon to insert picture</a:t>
            </a:r>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6480CA-738E-405E-84DC-997E8A796523}" type="datetimeFigureOut">
              <a:rPr lang="en-GB" smtClean="0"/>
              <a:t>11/10/2023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8B1EDF-61A1-4CBB-A32D-C1C695D4A516}" type="slidenum">
              <a:rPr lang="en-GB" smtClean="0"/>
              <a:t>‹#›</a:t>
            </a:fld>
            <a:endParaRPr lang="en-GB"/>
          </a:p>
        </p:txBody>
      </p:sp>
      <p:sp>
        <p:nvSpPr>
          <p:cNvPr id="9" name="TextBox 8"/>
          <p:cNvSpPr txBox="1"/>
          <p:nvPr/>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Tree>
    <p:extLst>
      <p:ext uri="{BB962C8B-B14F-4D97-AF65-F5344CB8AC3E}">
        <p14:creationId xmlns:p14="http://schemas.microsoft.com/office/powerpoint/2010/main" val="258616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Image/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90539" y="2393950"/>
            <a:ext cx="7311862" cy="34829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6480CA-738E-405E-84DC-997E8A796523}" type="datetimeFigureOut">
              <a:rPr lang="en-GB" smtClean="0"/>
              <a:t>11/10/2023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8B1EDF-61A1-4CBB-A32D-C1C695D4A516}" type="slidenum">
              <a:rPr lang="en-GB" smtClean="0"/>
              <a:t>‹#›</a:t>
            </a:fld>
            <a:endParaRPr lang="en-GB"/>
          </a:p>
        </p:txBody>
      </p:sp>
      <p:sp>
        <p:nvSpPr>
          <p:cNvPr id="9" name="TextBox 8"/>
          <p:cNvSpPr txBox="1"/>
          <p:nvPr/>
        </p:nvSpPr>
        <p:spPr>
          <a:xfrm>
            <a:off x="4686300" y="6870450"/>
            <a:ext cx="7505700" cy="153888"/>
          </a:xfrm>
          <a:prstGeom prst="rect">
            <a:avLst/>
          </a:prstGeom>
          <a:noFill/>
        </p:spPr>
        <p:txBody>
          <a:bodyPr wrap="square" lIns="0" tIns="0" rIns="0" bIns="0" rtlCol="0">
            <a:spAutoFit/>
          </a:bodyPr>
          <a:lstStyle/>
          <a:p>
            <a:pPr algn="r"/>
            <a:r>
              <a:rPr lang="en-GB" sz="1000"/>
              <a:t>NB Manually place “ilo.org” device in front of image</a:t>
            </a:r>
          </a:p>
        </p:txBody>
      </p:sp>
      <p:sp>
        <p:nvSpPr>
          <p:cNvPr id="10" name="Picture Placeholder 9"/>
          <p:cNvSpPr>
            <a:spLocks noGrp="1"/>
          </p:cNvSpPr>
          <p:nvPr>
            <p:ph type="pic" sz="quarter" idx="13" hasCustomPrompt="1"/>
          </p:nvPr>
        </p:nvSpPr>
        <p:spPr>
          <a:xfrm>
            <a:off x="8289130" y="981075"/>
            <a:ext cx="3902869" cy="5876925"/>
          </a:xfrm>
          <a:custGeom>
            <a:avLst/>
            <a:gdLst>
              <a:gd name="connsiteX0" fmla="*/ 0 w 3902869"/>
              <a:gd name="connsiteY0" fmla="*/ 0 h 5876925"/>
              <a:gd name="connsiteX1" fmla="*/ 3902869 w 3902869"/>
              <a:gd name="connsiteY1" fmla="*/ 0 h 5876925"/>
              <a:gd name="connsiteX2" fmla="*/ 3902869 w 3902869"/>
              <a:gd name="connsiteY2" fmla="*/ 5876925 h 5876925"/>
              <a:gd name="connsiteX3" fmla="*/ 0 w 3902869"/>
              <a:gd name="connsiteY3" fmla="*/ 5876925 h 5876925"/>
              <a:gd name="connsiteX4" fmla="*/ 0 w 3902869"/>
              <a:gd name="connsiteY4" fmla="*/ 0 h 5876925"/>
              <a:gd name="connsiteX0" fmla="*/ 0 w 3902869"/>
              <a:gd name="connsiteY0" fmla="*/ 0 h 5876925"/>
              <a:gd name="connsiteX1" fmla="*/ 3898107 w 3902869"/>
              <a:gd name="connsiteY1" fmla="*/ 2252663 h 5876925"/>
              <a:gd name="connsiteX2" fmla="*/ 3902869 w 3902869"/>
              <a:gd name="connsiteY2" fmla="*/ 5876925 h 5876925"/>
              <a:gd name="connsiteX3" fmla="*/ 0 w 3902869"/>
              <a:gd name="connsiteY3" fmla="*/ 5876925 h 5876925"/>
              <a:gd name="connsiteX4" fmla="*/ 0 w 3902869"/>
              <a:gd name="connsiteY4" fmla="*/ 0 h 5876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2869" h="5876925">
                <a:moveTo>
                  <a:pt x="0" y="0"/>
                </a:moveTo>
                <a:lnTo>
                  <a:pt x="3898107" y="2252663"/>
                </a:lnTo>
                <a:cubicBezTo>
                  <a:pt x="3899694" y="3460750"/>
                  <a:pt x="3901282" y="4668838"/>
                  <a:pt x="3902869" y="5876925"/>
                </a:cubicBezTo>
                <a:lnTo>
                  <a:pt x="0" y="5876925"/>
                </a:lnTo>
                <a:lnTo>
                  <a:pt x="0" y="0"/>
                </a:lnTo>
                <a:close/>
              </a:path>
            </a:pathLst>
          </a:custGeom>
        </p:spPr>
        <p:txBody>
          <a:bodyPr anchor="b" anchorCtr="0"/>
          <a:lstStyle>
            <a:lvl1pPr algn="r">
              <a:defRPr sz="1000">
                <a:solidFill>
                  <a:schemeClr val="tx1"/>
                </a:solidFill>
              </a:defRPr>
            </a:lvl1pPr>
          </a:lstStyle>
          <a:p>
            <a:r>
              <a:rPr lang="en-GB"/>
              <a:t>Click icon to insert picture</a:t>
            </a:r>
          </a:p>
        </p:txBody>
      </p:sp>
      <p:sp>
        <p:nvSpPr>
          <p:cNvPr id="12" name="Text Placeholder 11"/>
          <p:cNvSpPr>
            <a:spLocks noGrp="1"/>
          </p:cNvSpPr>
          <p:nvPr>
            <p:ph type="body" sz="quarter" idx="14"/>
          </p:nvPr>
        </p:nvSpPr>
        <p:spPr>
          <a:xfrm>
            <a:off x="8288338" y="5876925"/>
            <a:ext cx="3413125" cy="247650"/>
          </a:xfrm>
          <a:custGeom>
            <a:avLst/>
            <a:gdLst>
              <a:gd name="connsiteX0" fmla="*/ 0 w 3413125"/>
              <a:gd name="connsiteY0" fmla="*/ 0 h 247650"/>
              <a:gd name="connsiteX1" fmla="*/ 3413125 w 3413125"/>
              <a:gd name="connsiteY1" fmla="*/ 0 h 247650"/>
              <a:gd name="connsiteX2" fmla="*/ 3413125 w 3413125"/>
              <a:gd name="connsiteY2" fmla="*/ 247650 h 247650"/>
              <a:gd name="connsiteX3" fmla="*/ 0 w 3413125"/>
              <a:gd name="connsiteY3" fmla="*/ 247650 h 247650"/>
              <a:gd name="connsiteX4" fmla="*/ 0 w 3413125"/>
              <a:gd name="connsiteY4" fmla="*/ 0 h 247650"/>
              <a:gd name="connsiteX0" fmla="*/ 0 w 3413125"/>
              <a:gd name="connsiteY0" fmla="*/ 0 h 247650"/>
              <a:gd name="connsiteX1" fmla="*/ 3153569 w 3413125"/>
              <a:gd name="connsiteY1" fmla="*/ 0 h 247650"/>
              <a:gd name="connsiteX2" fmla="*/ 3413125 w 3413125"/>
              <a:gd name="connsiteY2" fmla="*/ 247650 h 247650"/>
              <a:gd name="connsiteX3" fmla="*/ 0 w 3413125"/>
              <a:gd name="connsiteY3" fmla="*/ 247650 h 247650"/>
              <a:gd name="connsiteX4" fmla="*/ 0 w 3413125"/>
              <a:gd name="connsiteY4" fmla="*/ 0 h 247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3125" h="247650">
                <a:moveTo>
                  <a:pt x="0" y="0"/>
                </a:moveTo>
                <a:lnTo>
                  <a:pt x="3153569" y="0"/>
                </a:lnTo>
                <a:lnTo>
                  <a:pt x="3413125" y="247650"/>
                </a:lnTo>
                <a:lnTo>
                  <a:pt x="0" y="247650"/>
                </a:lnTo>
                <a:lnTo>
                  <a:pt x="0" y="0"/>
                </a:lnTo>
                <a:close/>
              </a:path>
            </a:pathLst>
          </a:custGeom>
          <a:solidFill>
            <a:schemeClr val="accent2"/>
          </a:solidFill>
        </p:spPr>
        <p:txBody>
          <a:bodyPr lIns="108000" anchor="ctr" anchorCtr="0"/>
          <a:lstStyle>
            <a:lvl1pPr>
              <a:defRPr sz="1000" b="0">
                <a:solidFill>
                  <a:schemeClr val="bg1"/>
                </a:solidFill>
              </a:defRPr>
            </a:lvl1pPr>
            <a:lvl2pPr>
              <a:defRPr sz="1000">
                <a:solidFill>
                  <a:schemeClr val="bg1"/>
                </a:solidFill>
              </a:defRPr>
            </a:lvl2pPr>
            <a:lvl3pPr>
              <a:defRPr sz="1000">
                <a:solidFill>
                  <a:schemeClr val="bg1"/>
                </a:solidFill>
              </a:defRPr>
            </a:lvl3pPr>
            <a:lvl4pPr>
              <a:defRPr sz="1000">
                <a:solidFill>
                  <a:schemeClr val="bg1"/>
                </a:solidFill>
              </a:defRPr>
            </a:lvl4pPr>
            <a:lvl5pPr>
              <a:defRPr sz="1000">
                <a:solidFill>
                  <a:schemeClr val="bg1"/>
                </a:solidFill>
              </a:defRPr>
            </a:lvl5pPr>
          </a:lstStyle>
          <a:p>
            <a:pPr lvl="0"/>
            <a:r>
              <a:rPr lang="en-US"/>
              <a:t>Edit Master text styles</a:t>
            </a:r>
          </a:p>
        </p:txBody>
      </p:sp>
    </p:spTree>
    <p:extLst>
      <p:ext uri="{BB962C8B-B14F-4D97-AF65-F5344CB8AC3E}">
        <p14:creationId xmlns:p14="http://schemas.microsoft.com/office/powerpoint/2010/main" val="1589645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53604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341062" y="2393949"/>
            <a:ext cx="53604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6480CA-738E-405E-84DC-997E8A796523}" type="datetimeFigureOut">
              <a:rPr lang="en-GB" smtClean="0"/>
              <a:t>11/10/2023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8B1EDF-61A1-4CBB-A32D-C1C695D4A516}" type="slidenum">
              <a:rPr lang="en-GB" smtClean="0"/>
              <a:t>‹#›</a:t>
            </a:fld>
            <a:endParaRPr lang="en-GB"/>
          </a:p>
        </p:txBody>
      </p:sp>
    </p:spTree>
    <p:extLst>
      <p:ext uri="{BB962C8B-B14F-4D97-AF65-F5344CB8AC3E}">
        <p14:creationId xmlns:p14="http://schemas.microsoft.com/office/powerpoint/2010/main" val="4260126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6480CA-738E-405E-84DC-997E8A796523}" type="datetimeFigureOut">
              <a:rPr lang="en-GB" smtClean="0"/>
              <a:t>11/10/2023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8B1EDF-61A1-4CBB-A32D-C1C695D4A516}" type="slidenum">
              <a:rPr lang="en-GB" smtClean="0"/>
              <a:t>‹#›</a:t>
            </a:fld>
            <a:endParaRPr lang="en-GB"/>
          </a:p>
        </p:txBody>
      </p:sp>
      <p:sp>
        <p:nvSpPr>
          <p:cNvPr id="8" name="Content Placeholder 3"/>
          <p:cNvSpPr>
            <a:spLocks noGrp="1"/>
          </p:cNvSpPr>
          <p:nvPr>
            <p:ph sz="half" idx="13"/>
          </p:nvPr>
        </p:nvSpPr>
        <p:spPr>
          <a:xfrm>
            <a:off x="8288662"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74406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hree Content with Sta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90538" y="2393950"/>
            <a:ext cx="3412800" cy="34829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389600" y="2393949"/>
            <a:ext cx="3412800" cy="348297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6480CA-738E-405E-84DC-997E8A796523}" type="datetimeFigureOut">
              <a:rPr lang="en-GB" smtClean="0"/>
              <a:t>11/10/2023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8B1EDF-61A1-4CBB-A32D-C1C695D4A516}" type="slidenum">
              <a:rPr lang="en-GB" smtClean="0"/>
              <a:t>‹#›</a:t>
            </a:fld>
            <a:endParaRPr lang="en-GB"/>
          </a:p>
        </p:txBody>
      </p:sp>
      <p:sp>
        <p:nvSpPr>
          <p:cNvPr id="10" name="Text Placeholder 9"/>
          <p:cNvSpPr>
            <a:spLocks noGrp="1"/>
          </p:cNvSpPr>
          <p:nvPr>
            <p:ph type="body" sz="quarter" idx="13" hasCustomPrompt="1"/>
          </p:nvPr>
        </p:nvSpPr>
        <p:spPr>
          <a:xfrm>
            <a:off x="8288662" y="2393950"/>
            <a:ext cx="3412801" cy="3482975"/>
          </a:xfrm>
        </p:spPr>
        <p:txBody>
          <a:bodyPr tIns="54000"/>
          <a:lstStyle>
            <a:lvl1pPr marL="360000" indent="-360000">
              <a:lnSpc>
                <a:spcPct val="80000"/>
              </a:lnSpc>
              <a:spcBef>
                <a:spcPts val="3200"/>
              </a:spcBef>
              <a:spcAft>
                <a:spcPts val="0"/>
              </a:spcAft>
              <a:buClr>
                <a:schemeClr val="accent2"/>
              </a:buClr>
              <a:buFontTx/>
              <a:buBlip>
                <a:blip r:embed="rId2"/>
              </a:buBlip>
              <a:defRPr sz="6000" b="0" spc="-200" baseline="0">
                <a:solidFill>
                  <a:schemeClr val="accent1"/>
                </a:solidFill>
              </a:defRPr>
            </a:lvl1pPr>
            <a:lvl2pPr marL="360000" indent="0">
              <a:lnSpc>
                <a:spcPct val="100000"/>
              </a:lnSpc>
              <a:spcBef>
                <a:spcPts val="0"/>
              </a:spcBef>
              <a:spcAft>
                <a:spcPts val="0"/>
              </a:spcAft>
              <a:buFontTx/>
              <a:buNone/>
              <a:defRPr sz="1000"/>
            </a:lvl2pPr>
          </a:lstStyle>
          <a:p>
            <a:pPr lvl="0"/>
            <a:r>
              <a:rPr lang="en-US"/>
              <a:t>00.0%</a:t>
            </a:r>
          </a:p>
          <a:p>
            <a:pPr lvl="1"/>
            <a:r>
              <a:rPr lang="en-US"/>
              <a:t>Supporting text</a:t>
            </a:r>
            <a:endParaRPr lang="en-GB"/>
          </a:p>
        </p:txBody>
      </p:sp>
    </p:spTree>
    <p:extLst>
      <p:ext uri="{BB962C8B-B14F-4D97-AF65-F5344CB8AC3E}">
        <p14:creationId xmlns:p14="http://schemas.microsoft.com/office/powerpoint/2010/main" val="193642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6480CA-738E-405E-84DC-997E8A796523}" type="datetimeFigureOut">
              <a:rPr lang="en-GB" smtClean="0"/>
              <a:t>11/10/2023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8B1EDF-61A1-4CBB-A32D-C1C695D4A516}" type="slidenum">
              <a:rPr lang="en-GB" smtClean="0"/>
              <a:t>‹#›</a:t>
            </a:fld>
            <a:endParaRPr lang="en-GB"/>
          </a:p>
        </p:txBody>
      </p:sp>
    </p:spTree>
    <p:extLst>
      <p:ext uri="{BB962C8B-B14F-4D97-AF65-F5344CB8AC3E}">
        <p14:creationId xmlns:p14="http://schemas.microsoft.com/office/powerpoint/2010/main" val="29313416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and Im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6480CA-738E-405E-84DC-997E8A796523}" type="datetimeFigureOut">
              <a:rPr lang="en-GB" smtClean="0"/>
              <a:t>11/10/2023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8B1EDF-61A1-4CBB-A32D-C1C695D4A516}" type="slidenum">
              <a:rPr lang="en-GB" smtClean="0"/>
              <a:t>‹#›</a:t>
            </a:fld>
            <a:endParaRPr lang="en-GB"/>
          </a:p>
        </p:txBody>
      </p:sp>
      <p:sp>
        <p:nvSpPr>
          <p:cNvPr id="6" name="Text Placeholder 9"/>
          <p:cNvSpPr>
            <a:spLocks noGrp="1"/>
          </p:cNvSpPr>
          <p:nvPr>
            <p:ph type="body" sz="quarter" idx="13" hasCustomPrompt="1"/>
          </p:nvPr>
        </p:nvSpPr>
        <p:spPr>
          <a:xfrm>
            <a:off x="490538" y="2393950"/>
            <a:ext cx="7380000" cy="3482976"/>
          </a:xfrm>
        </p:spPr>
        <p:txBody>
          <a:bodyPr tIns="0">
            <a:noAutofit/>
          </a:bodyPr>
          <a:lstStyle>
            <a:lvl1pPr marL="489600" indent="-489600">
              <a:buSzPct val="120000"/>
              <a:buFontTx/>
              <a:buBlip>
                <a:blip r:embed="rId2"/>
              </a:buBlip>
              <a:defRPr sz="2300" b="0">
                <a:solidFill>
                  <a:schemeClr val="tx1"/>
                </a:solidFill>
              </a:defRPr>
            </a:lvl1pPr>
            <a:lvl2pPr marL="489600" indent="0">
              <a:buClr>
                <a:schemeClr val="accent2"/>
              </a:buClr>
              <a:buSzPct val="80000"/>
              <a:buFont typeface="Wingdings 3" panose="05040102010807070707" pitchFamily="18" charset="2"/>
              <a:buNone/>
              <a:defRPr sz="2300" baseline="0"/>
            </a:lvl2pPr>
            <a:lvl3pPr marL="669600" indent="-180000">
              <a:spcBef>
                <a:spcPts val="1800"/>
              </a:spcBef>
              <a:defRPr sz="1000"/>
            </a:lvl3pPr>
          </a:lstStyle>
          <a:p>
            <a:pPr lvl="0"/>
            <a:r>
              <a:rPr lang="en-US"/>
              <a:t>Quote (level 1)</a:t>
            </a:r>
          </a:p>
          <a:p>
            <a:pPr lvl="1"/>
            <a:r>
              <a:rPr lang="en-US"/>
              <a:t>Continuation paras (level 2)</a:t>
            </a:r>
          </a:p>
          <a:p>
            <a:pPr lvl="2"/>
            <a:r>
              <a:rPr lang="en-GB"/>
              <a:t>Source (level 3)</a:t>
            </a:r>
          </a:p>
        </p:txBody>
      </p:sp>
      <p:sp>
        <p:nvSpPr>
          <p:cNvPr id="8" name="Picture Placeholder 7"/>
          <p:cNvSpPr>
            <a:spLocks noGrp="1"/>
          </p:cNvSpPr>
          <p:nvPr>
            <p:ph type="pic" sz="quarter" idx="14"/>
          </p:nvPr>
        </p:nvSpPr>
        <p:spPr>
          <a:xfrm>
            <a:off x="8270663" y="2447925"/>
            <a:ext cx="3430800" cy="3429000"/>
          </a:xfrm>
        </p:spPr>
        <p:txBody>
          <a:bodyPr/>
          <a:lstStyle>
            <a:lvl1pPr>
              <a:defRPr sz="1000">
                <a:solidFill>
                  <a:schemeClr val="tx1"/>
                </a:solidFill>
              </a:defRPr>
            </a:lvl1pPr>
          </a:lstStyle>
          <a:p>
            <a:r>
              <a:rPr lang="en-US"/>
              <a:t>Click icon to add picture</a:t>
            </a:r>
            <a:endParaRPr lang="en-GB"/>
          </a:p>
        </p:txBody>
      </p:sp>
    </p:spTree>
    <p:extLst>
      <p:ext uri="{BB962C8B-B14F-4D97-AF65-F5344CB8AC3E}">
        <p14:creationId xmlns:p14="http://schemas.microsoft.com/office/powerpoint/2010/main" val="19996145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fld id="{CC6480CA-738E-405E-84DC-997E8A796523}" type="datetimeFigureOut">
              <a:rPr lang="en-GB" smtClean="0"/>
              <a:t>11/10/2023</a:t>
            </a:fld>
            <a:endParaRPr lang="en-GB"/>
          </a:p>
        </p:txBody>
      </p:sp>
      <p:sp>
        <p:nvSpPr>
          <p:cNvPr id="5" name="Footer Placeholder 4"/>
          <p:cNvSpPr>
            <a:spLocks noGrp="1"/>
          </p:cNvSpPr>
          <p:nvPr>
            <p:ph type="ftr" sz="quarter" idx="11"/>
          </p:nvPr>
        </p:nvSpPr>
        <p:spPr>
          <a:xfrm>
            <a:off x="3621088" y="6867374"/>
            <a:ext cx="5605462" cy="180000"/>
          </a:xfrm>
        </p:spPr>
        <p:txBody>
          <a:bodyPr>
            <a:noAutofit/>
          </a:bodyPr>
          <a:lstStyle>
            <a:lvl1pPr>
              <a:defRPr>
                <a:noFill/>
              </a:defRPr>
            </a:lvl1pPr>
          </a:lstStyle>
          <a:p>
            <a:endParaRPr lang="en-GB"/>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D38B1EDF-61A1-4CBB-A32D-C1C695D4A516}" type="slidenum">
              <a:rPr lang="en-GB" smtClean="0"/>
              <a:t>‹#›</a:t>
            </a:fld>
            <a:endParaRPr lang="en-GB"/>
          </a:p>
        </p:txBody>
      </p:sp>
      <p:sp>
        <p:nvSpPr>
          <p:cNvPr id="8" name="Right Triangle 7"/>
          <p:cNvSpPr/>
          <p:nvPr/>
        </p:nvSpPr>
        <p:spPr>
          <a:xfrm flipH="1">
            <a:off x="5529262" y="3007518"/>
            <a:ext cx="6662738" cy="3850481"/>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4000457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B">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fld id="{CC6480CA-738E-405E-84DC-997E8A796523}" type="datetimeFigureOut">
              <a:rPr lang="en-GB" smtClean="0"/>
              <a:t>11/10/2023</a:t>
            </a:fld>
            <a:endParaRPr lang="en-GB"/>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endParaRPr lang="en-GB"/>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D38B1EDF-61A1-4CBB-A32D-C1C695D4A516}" type="slidenum">
              <a:rPr lang="en-GB" smtClean="0"/>
              <a:t>‹#›</a:t>
            </a:fld>
            <a:endParaRPr lang="en-GB"/>
          </a:p>
        </p:txBody>
      </p:sp>
      <p:sp>
        <p:nvSpPr>
          <p:cNvPr id="8" name="Right Triangle 7"/>
          <p:cNvSpPr/>
          <p:nvPr/>
        </p:nvSpPr>
        <p:spPr>
          <a:xfrm flipH="1">
            <a:off x="8286750" y="4601106"/>
            <a:ext cx="3905250" cy="2256894"/>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p:nvSpPr>
        <p:spPr>
          <a:xfrm rot="10800000">
            <a:off x="3191027" y="2238"/>
            <a:ext cx="8999022" cy="520065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3534178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secHead" preserve="1">
  <p:cSld name="Section Header C">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fld id="{CC6480CA-738E-405E-84DC-997E8A796523}" type="datetimeFigureOut">
              <a:rPr lang="en-GB" smtClean="0"/>
              <a:t>11/10/2023</a:t>
            </a:fld>
            <a:endParaRPr lang="en-GB"/>
          </a:p>
        </p:txBody>
      </p:sp>
      <p:sp>
        <p:nvSpPr>
          <p:cNvPr id="5" name="Footer Placeholder 4"/>
          <p:cNvSpPr>
            <a:spLocks noGrp="1"/>
          </p:cNvSpPr>
          <p:nvPr>
            <p:ph type="ftr" sz="quarter" idx="11"/>
          </p:nvPr>
        </p:nvSpPr>
        <p:spPr>
          <a:xfrm>
            <a:off x="3602038" y="6866325"/>
            <a:ext cx="5605462" cy="180000"/>
          </a:xfrm>
        </p:spPr>
        <p:txBody>
          <a:bodyPr>
            <a:noAutofit/>
          </a:bodyPr>
          <a:lstStyle>
            <a:lvl1pPr>
              <a:defRPr>
                <a:noFill/>
              </a:defRPr>
            </a:lvl1pPr>
          </a:lstStyle>
          <a:p>
            <a:endParaRPr lang="en-GB"/>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D38B1EDF-61A1-4CBB-A32D-C1C695D4A516}" type="slidenum">
              <a:rPr lang="en-GB" smtClean="0"/>
              <a:t>‹#›</a:t>
            </a:fld>
            <a:endParaRPr lang="en-GB"/>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sp>
        <p:nvSpPr>
          <p:cNvPr id="10" name="Right Triangle 9"/>
          <p:cNvSpPr/>
          <p:nvPr/>
        </p:nvSpPr>
        <p:spPr>
          <a:xfrm rot="10800000">
            <a:off x="5307376" y="0"/>
            <a:ext cx="6884624" cy="3978712"/>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2896978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secHead" preserve="1">
  <p:cSld name="Section Header Phot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bg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7200000" cy="1656000"/>
          </a:xfrm>
        </p:spPr>
        <p:txBody>
          <a:bodyPr>
            <a:noAutofit/>
          </a:bodyPr>
          <a:lstStyle>
            <a:lvl1pPr marL="0" indent="0">
              <a:lnSpc>
                <a:spcPct val="90000"/>
              </a:lnSpc>
              <a:buNone/>
              <a:defRPr sz="4000" b="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fld id="{CC6480CA-738E-405E-84DC-997E8A796523}" type="datetimeFigureOut">
              <a:rPr lang="en-GB" smtClean="0"/>
              <a:t>11/10/2023</a:t>
            </a:fld>
            <a:endParaRPr lang="en-GB"/>
          </a:p>
        </p:txBody>
      </p:sp>
      <p:sp>
        <p:nvSpPr>
          <p:cNvPr id="5" name="Footer Placeholder 4"/>
          <p:cNvSpPr>
            <a:spLocks noGrp="1"/>
          </p:cNvSpPr>
          <p:nvPr>
            <p:ph type="ftr" sz="quarter" idx="11"/>
          </p:nvPr>
        </p:nvSpPr>
        <p:spPr>
          <a:xfrm>
            <a:off x="3602038" y="6870450"/>
            <a:ext cx="5605462" cy="180000"/>
          </a:xfrm>
        </p:spPr>
        <p:txBody>
          <a:bodyPr>
            <a:noAutofit/>
          </a:bodyPr>
          <a:lstStyle>
            <a:lvl1pPr>
              <a:defRPr>
                <a:noFill/>
              </a:defRPr>
            </a:lvl1pPr>
          </a:lstStyle>
          <a:p>
            <a:endParaRPr lang="en-GB"/>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D38B1EDF-61A1-4CBB-A32D-C1C695D4A516}" type="slidenum">
              <a:rPr lang="en-GB" smtClean="0"/>
              <a:t>‹#›</a:t>
            </a:fld>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799" y="516811"/>
            <a:ext cx="1401516" cy="493450"/>
          </a:xfrm>
          <a:prstGeom prst="rect">
            <a:avLst/>
          </a:prstGeom>
        </p:spPr>
      </p:pic>
    </p:spTree>
    <p:extLst>
      <p:ext uri="{BB962C8B-B14F-4D97-AF65-F5344CB8AC3E}">
        <p14:creationId xmlns:p14="http://schemas.microsoft.com/office/powerpoint/2010/main" val="25558637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atter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2">
            <a:extLst>
              <a:ext uri="{28A0092B-C50C-407E-A947-70E740481C1C}">
                <a14:useLocalDpi xmlns:a14="http://schemas.microsoft.com/office/drawing/2010/main" val="0"/>
              </a:ext>
            </a:extLst>
          </a:blip>
          <a:srcRect l="1" t="21407" r="38481" b="40746"/>
          <a:stretch/>
        </p:blipFill>
        <p:spPr>
          <a:xfrm>
            <a:off x="-1397975" y="1085561"/>
            <a:ext cx="13604217" cy="5784889"/>
          </a:xfrm>
          <a:prstGeom prst="rect">
            <a:avLst/>
          </a:prstGeom>
        </p:spPr>
      </p:pic>
      <p:sp>
        <p:nvSpPr>
          <p:cNvPr id="2" name="Title 1"/>
          <p:cNvSpPr>
            <a:spLocks noGrp="1"/>
          </p:cNvSpPr>
          <p:nvPr>
            <p:ph type="title"/>
          </p:nvPr>
        </p:nvSpPr>
        <p:spPr>
          <a:xfrm>
            <a:off x="490538" y="2872800"/>
            <a:ext cx="7200000" cy="608525"/>
          </a:xfrm>
        </p:spPr>
        <p:txBody>
          <a:bodyPr bIns="54000" anchor="t" anchorCtr="0">
            <a:noAutofit/>
          </a:bodyPr>
          <a:lstStyle>
            <a:lvl1pPr>
              <a:lnSpc>
                <a:spcPct val="90000"/>
              </a:lnSpc>
              <a:defRPr sz="4000">
                <a:solidFill>
                  <a:schemeClr val="accent1"/>
                </a:solidFill>
              </a:defRPr>
            </a:lvl1pPr>
          </a:lstStyle>
          <a:p>
            <a:r>
              <a:rPr lang="en-US"/>
              <a:t>Click to edit Master title style</a:t>
            </a:r>
            <a:endParaRPr lang="en-GB"/>
          </a:p>
        </p:txBody>
      </p:sp>
      <p:sp>
        <p:nvSpPr>
          <p:cNvPr id="3" name="Text Placeholder 2"/>
          <p:cNvSpPr>
            <a:spLocks noGrp="1"/>
          </p:cNvSpPr>
          <p:nvPr>
            <p:ph type="body" idx="1"/>
          </p:nvPr>
        </p:nvSpPr>
        <p:spPr>
          <a:xfrm>
            <a:off x="490538" y="3481324"/>
            <a:ext cx="5868000" cy="648000"/>
          </a:xfrm>
        </p:spPr>
        <p:txBody>
          <a:bodyPr>
            <a:noAutofit/>
          </a:bodyPr>
          <a:lstStyle>
            <a:lvl1pPr marL="0" indent="0">
              <a:lnSpc>
                <a:spcPct val="90000"/>
              </a:lnSpc>
              <a:buNone/>
              <a:defRPr sz="4000" b="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noAutofit/>
          </a:bodyPr>
          <a:lstStyle/>
          <a:p>
            <a:fld id="{CC6480CA-738E-405E-84DC-997E8A796523}" type="datetimeFigureOut">
              <a:rPr lang="en-GB" smtClean="0"/>
              <a:t>11/10/2023</a:t>
            </a:fld>
            <a:endParaRPr lang="en-GB"/>
          </a:p>
        </p:txBody>
      </p:sp>
      <p:sp>
        <p:nvSpPr>
          <p:cNvPr id="5" name="Footer Placeholder 4"/>
          <p:cNvSpPr>
            <a:spLocks noGrp="1"/>
          </p:cNvSpPr>
          <p:nvPr>
            <p:ph type="ftr" sz="quarter" idx="11"/>
          </p:nvPr>
        </p:nvSpPr>
        <p:spPr>
          <a:xfrm>
            <a:off x="3649663" y="6870450"/>
            <a:ext cx="5605462" cy="180000"/>
          </a:xfrm>
        </p:spPr>
        <p:txBody>
          <a:bodyPr>
            <a:noAutofit/>
          </a:bodyPr>
          <a:lstStyle>
            <a:lvl1pPr>
              <a:defRPr>
                <a:noFill/>
              </a:defRPr>
            </a:lvl1pPr>
          </a:lstStyle>
          <a:p>
            <a:endParaRPr lang="en-GB"/>
          </a:p>
        </p:txBody>
      </p:sp>
      <p:sp>
        <p:nvSpPr>
          <p:cNvPr id="6" name="Slide Number Placeholder 5"/>
          <p:cNvSpPr>
            <a:spLocks noGrp="1"/>
          </p:cNvSpPr>
          <p:nvPr>
            <p:ph type="sldNum" sz="quarter" idx="12"/>
          </p:nvPr>
        </p:nvSpPr>
        <p:spPr>
          <a:xfrm>
            <a:off x="11161462" y="6870450"/>
            <a:ext cx="540000" cy="288000"/>
          </a:xfrm>
        </p:spPr>
        <p:txBody>
          <a:bodyPr>
            <a:noAutofit/>
          </a:bodyPr>
          <a:lstStyle>
            <a:lvl1pPr>
              <a:defRPr>
                <a:noFill/>
              </a:defRPr>
            </a:lvl1pPr>
          </a:lstStyle>
          <a:p>
            <a:fld id="{D38B1EDF-61A1-4CBB-A32D-C1C695D4A516}" type="slidenum">
              <a:rPr lang="en-GB" smtClean="0"/>
              <a:t>‹#›</a:t>
            </a:fld>
            <a:endParaRPr lang="en-GB"/>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0" y="2988404"/>
            <a:ext cx="214312" cy="251584"/>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3743927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6480CA-738E-405E-84DC-997E8A796523}" type="datetimeFigureOut">
              <a:rPr lang="en-GB" smtClean="0"/>
              <a:t>11/10/2023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8B1EDF-61A1-4CBB-A32D-C1C695D4A516}" type="slidenum">
              <a:rPr lang="en-GB" smtClean="0"/>
              <a:t>‹#›</a:t>
            </a:fld>
            <a:endParaRPr lang="en-GB"/>
          </a:p>
        </p:txBody>
      </p:sp>
    </p:spTree>
    <p:extLst>
      <p:ext uri="{BB962C8B-B14F-4D97-AF65-F5344CB8AC3E}">
        <p14:creationId xmlns:p14="http://schemas.microsoft.com/office/powerpoint/2010/main" val="34560829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480CA-738E-405E-84DC-997E8A796523}" type="datetimeFigureOut">
              <a:rPr lang="en-GB" smtClean="0"/>
              <a:t>11/10/2023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8B1EDF-61A1-4CBB-A32D-C1C695D4A516}" type="slidenum">
              <a:rPr lang="en-GB" smtClean="0"/>
              <a:t>‹#›</a:t>
            </a:fld>
            <a:endParaRPr lang="en-GB"/>
          </a:p>
        </p:txBody>
      </p:sp>
    </p:spTree>
    <p:extLst>
      <p:ext uri="{BB962C8B-B14F-4D97-AF65-F5344CB8AC3E}">
        <p14:creationId xmlns:p14="http://schemas.microsoft.com/office/powerpoint/2010/main" val="38610364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6" name="Vertical Text Placeholder 2"/>
          <p:cNvSpPr>
            <a:spLocks noGrp="1"/>
          </p:cNvSpPr>
          <p:nvPr>
            <p:ph type="body" orient="vert" idx="1"/>
          </p:nvPr>
        </p:nvSpPr>
        <p:spPr>
          <a:xfrm>
            <a:off x="623392" y="476673"/>
            <a:ext cx="10972800" cy="4525963"/>
          </a:xfrm>
          <a:prstGeom prst="rect">
            <a:avLst/>
          </a:prstGeom>
        </p:spPr>
        <p:txBody>
          <a:bodyPr vert="eaVert"/>
          <a:lstStyle>
            <a:lvl1pPr>
              <a:buClr>
                <a:srgbClr val="82A8B6"/>
              </a:buClr>
              <a:defRPr/>
            </a:lvl1pPr>
            <a:lvl2pPr>
              <a:buClr>
                <a:srgbClr val="82A8B6"/>
              </a:buClr>
              <a:defRPr/>
            </a:lvl2pPr>
            <a:lvl3pPr>
              <a:buClr>
                <a:srgbClr val="82A8B6"/>
              </a:buClr>
              <a:defRPr/>
            </a:lvl3pPr>
            <a:lvl4pPr>
              <a:buClr>
                <a:srgbClr val="82A8B6"/>
              </a:buClr>
              <a:defRPr/>
            </a:lvl4pPr>
            <a:lvl5pPr>
              <a:buClr>
                <a:srgbClr val="82A8B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custDataLst>
      <p:tags r:id="rId1"/>
    </p:custDataLst>
    <p:extLst>
      <p:ext uri="{BB962C8B-B14F-4D97-AF65-F5344CB8AC3E}">
        <p14:creationId xmlns:p14="http://schemas.microsoft.com/office/powerpoint/2010/main" val="2878180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6480CA-738E-405E-84DC-997E8A796523}" type="datetimeFigureOut">
              <a:rPr lang="en-GB" smtClean="0"/>
              <a:t>11/10/2023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38B1EDF-61A1-4CBB-A32D-C1C695D4A516}" type="slidenum">
              <a:rPr lang="en-GB" smtClean="0"/>
              <a:t>‹#›</a:t>
            </a:fld>
            <a:endParaRPr lang="en-GB"/>
          </a:p>
        </p:txBody>
      </p:sp>
    </p:spTree>
    <p:extLst>
      <p:ext uri="{BB962C8B-B14F-4D97-AF65-F5344CB8AC3E}">
        <p14:creationId xmlns:p14="http://schemas.microsoft.com/office/powerpoint/2010/main" val="260175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6480CA-738E-405E-84DC-997E8A796523}" type="datetimeFigureOut">
              <a:rPr lang="en-GB" smtClean="0"/>
              <a:t>11/10/2023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8B1EDF-61A1-4CBB-A32D-C1C695D4A516}" type="slidenum">
              <a:rPr lang="en-GB" smtClean="0"/>
              <a:t>‹#›</a:t>
            </a:fld>
            <a:endParaRPr lang="en-GB"/>
          </a:p>
        </p:txBody>
      </p:sp>
    </p:spTree>
    <p:extLst>
      <p:ext uri="{BB962C8B-B14F-4D97-AF65-F5344CB8AC3E}">
        <p14:creationId xmlns:p14="http://schemas.microsoft.com/office/powerpoint/2010/main" val="62222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6480CA-738E-405E-84DC-997E8A796523}" type="datetimeFigureOut">
              <a:rPr lang="en-GB" smtClean="0"/>
              <a:t>11/10/2023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38B1EDF-61A1-4CBB-A32D-C1C695D4A516}" type="slidenum">
              <a:rPr lang="en-GB" smtClean="0"/>
              <a:t>‹#›</a:t>
            </a:fld>
            <a:endParaRPr lang="en-GB"/>
          </a:p>
        </p:txBody>
      </p:sp>
    </p:spTree>
    <p:extLst>
      <p:ext uri="{BB962C8B-B14F-4D97-AF65-F5344CB8AC3E}">
        <p14:creationId xmlns:p14="http://schemas.microsoft.com/office/powerpoint/2010/main" val="28758012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6480CA-738E-405E-84DC-997E8A796523}" type="datetimeFigureOut">
              <a:rPr lang="en-GB" smtClean="0"/>
              <a:t>11/10/2023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38B1EDF-61A1-4CBB-A32D-C1C695D4A516}" type="slidenum">
              <a:rPr lang="en-GB" smtClean="0"/>
              <a:t>‹#›</a:t>
            </a:fld>
            <a:endParaRPr lang="en-GB"/>
          </a:p>
        </p:txBody>
      </p:sp>
    </p:spTree>
    <p:extLst>
      <p:ext uri="{BB962C8B-B14F-4D97-AF65-F5344CB8AC3E}">
        <p14:creationId xmlns:p14="http://schemas.microsoft.com/office/powerpoint/2010/main" val="1961396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480CA-738E-405E-84DC-997E8A796523}" type="datetimeFigureOut">
              <a:rPr lang="en-GB" smtClean="0"/>
              <a:t>11/10/2023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38B1EDF-61A1-4CBB-A32D-C1C695D4A516}" type="slidenum">
              <a:rPr lang="en-GB" smtClean="0"/>
              <a:t>‹#›</a:t>
            </a:fld>
            <a:endParaRPr lang="en-GB"/>
          </a:p>
        </p:txBody>
      </p:sp>
    </p:spTree>
    <p:extLst>
      <p:ext uri="{BB962C8B-B14F-4D97-AF65-F5344CB8AC3E}">
        <p14:creationId xmlns:p14="http://schemas.microsoft.com/office/powerpoint/2010/main" val="267987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6480CA-738E-405E-84DC-997E8A796523}" type="datetimeFigureOut">
              <a:rPr lang="en-GB" smtClean="0"/>
              <a:t>11/10/2023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8B1EDF-61A1-4CBB-A32D-C1C695D4A516}" type="slidenum">
              <a:rPr lang="en-GB" smtClean="0"/>
              <a:t>‹#›</a:t>
            </a:fld>
            <a:endParaRPr lang="en-GB"/>
          </a:p>
        </p:txBody>
      </p:sp>
    </p:spTree>
    <p:extLst>
      <p:ext uri="{BB962C8B-B14F-4D97-AF65-F5344CB8AC3E}">
        <p14:creationId xmlns:p14="http://schemas.microsoft.com/office/powerpoint/2010/main" val="1305464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C6480CA-738E-405E-84DC-997E8A796523}" type="datetimeFigureOut">
              <a:rPr lang="en-GB" smtClean="0"/>
              <a:t>11/10/2023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38B1EDF-61A1-4CBB-A32D-C1C695D4A516}" type="slidenum">
              <a:rPr lang="en-GB" smtClean="0"/>
              <a:t>‹#›</a:t>
            </a:fld>
            <a:endParaRPr lang="en-GB"/>
          </a:p>
        </p:txBody>
      </p:sp>
    </p:spTree>
    <p:extLst>
      <p:ext uri="{BB962C8B-B14F-4D97-AF65-F5344CB8AC3E}">
        <p14:creationId xmlns:p14="http://schemas.microsoft.com/office/powerpoint/2010/main" val="291696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3.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1.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6480CA-738E-405E-84DC-997E8A796523}" type="datetimeFigureOut">
              <a:rPr lang="en-GB" smtClean="0"/>
              <a:t>11/10/2023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B1EDF-61A1-4CBB-A32D-C1C695D4A516}" type="slidenum">
              <a:rPr lang="en-GB" smtClean="0"/>
              <a:t>‹#›</a:t>
            </a:fld>
            <a:endParaRPr lang="en-GB"/>
          </a:p>
        </p:txBody>
      </p:sp>
    </p:spTree>
    <p:extLst>
      <p:ext uri="{BB962C8B-B14F-4D97-AF65-F5344CB8AC3E}">
        <p14:creationId xmlns:p14="http://schemas.microsoft.com/office/powerpoint/2010/main" val="22030030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0538" y="1423195"/>
            <a:ext cx="11210924" cy="720000"/>
          </a:xfrm>
          <a:prstGeom prst="rect">
            <a:avLst/>
          </a:prstGeom>
        </p:spPr>
        <p:txBody>
          <a:bodyPr vert="horz" lIns="0" tIns="0" rIns="0" bIns="0" rtlCol="0" anchor="t" anchorCtr="0">
            <a:noAutofit/>
          </a:bodyPr>
          <a:lstStyle/>
          <a:p>
            <a:r>
              <a:rPr lang="en-US"/>
              <a:t>Click to edit Master title style</a:t>
            </a:r>
            <a:endParaRPr lang="en-GB"/>
          </a:p>
        </p:txBody>
      </p:sp>
      <p:sp>
        <p:nvSpPr>
          <p:cNvPr id="3" name="Text Placeholder 2"/>
          <p:cNvSpPr>
            <a:spLocks noGrp="1"/>
          </p:cNvSpPr>
          <p:nvPr>
            <p:ph type="body" idx="1"/>
          </p:nvPr>
        </p:nvSpPr>
        <p:spPr>
          <a:xfrm>
            <a:off x="490538" y="2393950"/>
            <a:ext cx="11210924" cy="34829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90538" y="6870450"/>
            <a:ext cx="2743200" cy="216000"/>
          </a:xfrm>
          <a:prstGeom prst="rect">
            <a:avLst/>
          </a:prstGeom>
        </p:spPr>
        <p:txBody>
          <a:bodyPr vert="horz" lIns="0" tIns="0" rIns="0" bIns="0" rtlCol="0" anchor="ctr">
            <a:noAutofit/>
          </a:bodyPr>
          <a:lstStyle>
            <a:lvl1pPr algn="l">
              <a:defRPr sz="1000">
                <a:noFill/>
              </a:defRPr>
            </a:lvl1pPr>
          </a:lstStyle>
          <a:p>
            <a:fld id="{CC6480CA-738E-405E-84DC-997E8A796523}" type="datetimeFigureOut">
              <a:rPr lang="en-GB" smtClean="0"/>
              <a:t>11/10/2023</a:t>
            </a:fld>
            <a:endParaRPr lang="en-GB"/>
          </a:p>
        </p:txBody>
      </p:sp>
      <p:sp>
        <p:nvSpPr>
          <p:cNvPr id="5" name="Footer Placeholder 4"/>
          <p:cNvSpPr>
            <a:spLocks noGrp="1"/>
          </p:cNvSpPr>
          <p:nvPr>
            <p:ph type="ftr" sz="quarter" idx="3"/>
          </p:nvPr>
        </p:nvSpPr>
        <p:spPr>
          <a:xfrm>
            <a:off x="490538" y="6337302"/>
            <a:ext cx="5605462" cy="180000"/>
          </a:xfrm>
          <a:prstGeom prst="rect">
            <a:avLst/>
          </a:prstGeom>
        </p:spPr>
        <p:txBody>
          <a:bodyPr vert="horz" lIns="0" tIns="0" rIns="0" bIns="0" rtlCol="0" anchor="t" anchorCtr="0">
            <a:noAutofit/>
          </a:bodyPr>
          <a:lstStyle>
            <a:lvl1pPr algn="l">
              <a:defRPr sz="1000" b="1">
                <a:solidFill>
                  <a:schemeClr val="tx1"/>
                </a:solidFill>
              </a:defRPr>
            </a:lvl1pPr>
          </a:lstStyle>
          <a:p>
            <a:endParaRPr lang="en-GB"/>
          </a:p>
        </p:txBody>
      </p:sp>
      <p:sp>
        <p:nvSpPr>
          <p:cNvPr id="6" name="Slide Number Placeholder 5"/>
          <p:cNvSpPr>
            <a:spLocks noGrp="1"/>
          </p:cNvSpPr>
          <p:nvPr>
            <p:ph type="sldNum" sz="quarter" idx="4"/>
          </p:nvPr>
        </p:nvSpPr>
        <p:spPr>
          <a:xfrm>
            <a:off x="11161462" y="432000"/>
            <a:ext cx="540000" cy="288000"/>
          </a:xfrm>
          <a:prstGeom prst="rect">
            <a:avLst/>
          </a:prstGeom>
        </p:spPr>
        <p:txBody>
          <a:bodyPr vert="horz" lIns="0" tIns="0" rIns="0" bIns="0" rtlCol="0" anchor="t" anchorCtr="0">
            <a:noAutofit/>
          </a:bodyPr>
          <a:lstStyle>
            <a:lvl1pPr algn="r">
              <a:defRPr sz="1800">
                <a:solidFill>
                  <a:schemeClr val="accent1"/>
                </a:solidFill>
              </a:defRPr>
            </a:lvl1pPr>
          </a:lstStyle>
          <a:p>
            <a:fld id="{D38B1EDF-61A1-4CBB-A32D-C1C695D4A516}" type="slidenum">
              <a:rPr lang="en-GB" smtClean="0"/>
              <a:t>‹#›</a:t>
            </a:fld>
            <a:endParaRPr lang="en-GB"/>
          </a:p>
        </p:txBody>
      </p:sp>
      <p:pic>
        <p:nvPicPr>
          <p:cNvPr id="11" name="Picture 10"/>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381" y="1519079"/>
            <a:ext cx="119513" cy="140298"/>
          </a:xfrm>
          <a:prstGeom prst="rect">
            <a:avLst/>
          </a:prstGeom>
        </p:spPr>
      </p:pic>
      <p:pic>
        <p:nvPicPr>
          <p:cNvPr id="12" name="Picture 11"/>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057063" y="6367463"/>
            <a:ext cx="644400" cy="172266"/>
          </a:xfrm>
          <a:prstGeom prst="rect">
            <a:avLst/>
          </a:prstGeom>
        </p:spPr>
      </p:pic>
      <p:pic>
        <p:nvPicPr>
          <p:cNvPr id="10" name="Picture 9"/>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482312" y="480732"/>
            <a:ext cx="1408834" cy="496030"/>
          </a:xfrm>
          <a:prstGeom prst="rect">
            <a:avLst/>
          </a:prstGeom>
        </p:spPr>
      </p:pic>
    </p:spTree>
    <p:extLst>
      <p:ext uri="{BB962C8B-B14F-4D97-AF65-F5344CB8AC3E}">
        <p14:creationId xmlns:p14="http://schemas.microsoft.com/office/powerpoint/2010/main" val="333317647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2" r:id="rId17"/>
  </p:sldLayoutIdLst>
  <p:txStyles>
    <p:titleStyle>
      <a:lvl1pPr algn="l" defTabSz="914400" rtl="0" eaLnBrk="1" latinLnBrk="0" hangingPunct="1">
        <a:lnSpc>
          <a:spcPct val="90000"/>
        </a:lnSpc>
        <a:spcBef>
          <a:spcPct val="0"/>
        </a:spcBef>
        <a:buNone/>
        <a:defRPr sz="25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2400"/>
        </a:spcBef>
        <a:spcAft>
          <a:spcPts val="600"/>
        </a:spcAft>
        <a:buFont typeface="Arial" panose="020B0604020202020204" pitchFamily="34" charset="0"/>
        <a:buNone/>
        <a:defRPr sz="1800" b="1" kern="1200">
          <a:solidFill>
            <a:schemeClr val="accent2"/>
          </a:solidFill>
          <a:latin typeface="+mn-lt"/>
          <a:ea typeface="+mn-ea"/>
          <a:cs typeface="+mn-cs"/>
        </a:defRPr>
      </a:lvl1pPr>
      <a:lvl2pPr marL="0" indent="0" algn="l" defTabSz="914400" rtl="0" eaLnBrk="1" latinLnBrk="0" hangingPunct="1">
        <a:lnSpc>
          <a:spcPct val="100000"/>
        </a:lnSpc>
        <a:spcBef>
          <a:spcPts val="600"/>
        </a:spcBef>
        <a:spcAft>
          <a:spcPts val="600"/>
        </a:spcAft>
        <a:buFont typeface="Arial" panose="020B0604020202020204" pitchFamily="34" charset="0"/>
        <a:buNone/>
        <a:defRPr sz="1800" kern="1200">
          <a:solidFill>
            <a:schemeClr val="tx1"/>
          </a:solidFill>
          <a:latin typeface="+mn-lt"/>
          <a:ea typeface="+mn-ea"/>
          <a:cs typeface="+mn-cs"/>
        </a:defRPr>
      </a:lvl2pPr>
      <a:lvl3pPr marL="252000" indent="-252000" algn="l" defTabSz="914400" rtl="0" eaLnBrk="1" latinLnBrk="0" hangingPunct="1">
        <a:lnSpc>
          <a:spcPct val="100000"/>
        </a:lnSpc>
        <a:spcBef>
          <a:spcPts val="600"/>
        </a:spcBef>
        <a:buClr>
          <a:schemeClr val="accent2"/>
        </a:buClr>
        <a:buSzPct val="70000"/>
        <a:buFont typeface="Wingdings 3" panose="05040102010807070707" pitchFamily="18" charset="2"/>
        <a:buChar char=""/>
        <a:defRPr sz="1800" kern="1200">
          <a:solidFill>
            <a:schemeClr val="tx1"/>
          </a:solidFill>
          <a:latin typeface="+mn-lt"/>
          <a:ea typeface="+mn-ea"/>
          <a:cs typeface="+mn-cs"/>
        </a:defRPr>
      </a:lvl3pPr>
      <a:lvl4pPr marL="0" indent="0" algn="l" defTabSz="914400" rtl="0" eaLnBrk="1" latinLnBrk="0" hangingPunct="1">
        <a:lnSpc>
          <a:spcPct val="100000"/>
        </a:lnSpc>
        <a:spcBef>
          <a:spcPts val="2400"/>
        </a:spcBef>
        <a:spcAft>
          <a:spcPts val="450"/>
        </a:spcAft>
        <a:buClr>
          <a:schemeClr val="accent2"/>
        </a:buClr>
        <a:buSzPct val="80000"/>
        <a:buFont typeface="Arial" panose="020B0604020202020204" pitchFamily="34" charset="0"/>
        <a:buNone/>
        <a:defRPr sz="1400" b="1" kern="1200">
          <a:solidFill>
            <a:schemeClr val="accent2"/>
          </a:solidFill>
          <a:latin typeface="+mn-lt"/>
          <a:ea typeface="+mn-ea"/>
          <a:cs typeface="+mn-cs"/>
        </a:defRPr>
      </a:lvl4pPr>
      <a:lvl5pPr marL="0" indent="0" algn="l" defTabSz="914400" rtl="0" eaLnBrk="1" latinLnBrk="0" hangingPunct="1">
        <a:lnSpc>
          <a:spcPct val="100000"/>
        </a:lnSpc>
        <a:spcBef>
          <a:spcPts val="450"/>
        </a:spcBef>
        <a:spcAft>
          <a:spcPts val="450"/>
        </a:spcAft>
        <a:buClr>
          <a:schemeClr val="accent2"/>
        </a:buClr>
        <a:buSzPct val="80000"/>
        <a:buFont typeface="Arial" panose="020B0604020202020204" pitchFamily="34" charset="0"/>
        <a:buNone/>
        <a:defRPr sz="1400" kern="1200">
          <a:solidFill>
            <a:schemeClr val="tx1"/>
          </a:solidFill>
          <a:latin typeface="+mn-lt"/>
          <a:ea typeface="+mn-ea"/>
          <a:cs typeface="+mn-cs"/>
        </a:defRPr>
      </a:lvl5pPr>
      <a:lvl6pPr marL="252000" indent="-252000" algn="l" defTabSz="914400" rtl="0" eaLnBrk="1" latinLnBrk="0" hangingPunct="1">
        <a:lnSpc>
          <a:spcPct val="100000"/>
        </a:lnSpc>
        <a:spcBef>
          <a:spcPts val="450"/>
        </a:spcBef>
        <a:buClr>
          <a:schemeClr val="accent2"/>
        </a:buClr>
        <a:buSzPct val="70000"/>
        <a:buFont typeface="Wingdings 3" panose="05040102010807070707" pitchFamily="18" charset="2"/>
        <a:buChar char="u"/>
        <a:defRPr sz="1400" kern="1200">
          <a:solidFill>
            <a:schemeClr val="tx1"/>
          </a:solidFill>
          <a:latin typeface="+mn-lt"/>
          <a:ea typeface="+mn-ea"/>
          <a:cs typeface="+mn-cs"/>
        </a:defRPr>
      </a:lvl6pPr>
      <a:lvl7pPr marL="0" indent="0" algn="l" defTabSz="914400" rtl="0" eaLnBrk="1" latinLnBrk="0" hangingPunct="1">
        <a:lnSpc>
          <a:spcPct val="100000"/>
        </a:lnSpc>
        <a:spcBef>
          <a:spcPts val="600"/>
        </a:spcBef>
        <a:buFont typeface="Arial" panose="020B0604020202020204" pitchFamily="34" charset="0"/>
        <a:buNone/>
        <a:defRPr sz="1000" kern="1200" baseline="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09">
          <p15:clr>
            <a:srgbClr val="F26B43"/>
          </p15:clr>
        </p15:guide>
        <p15:guide id="4" pos="7371">
          <p15:clr>
            <a:srgbClr val="F26B43"/>
          </p15:clr>
        </p15:guide>
        <p15:guide id="5" orient="horz" pos="309">
          <p15:clr>
            <a:srgbClr val="F26B43"/>
          </p15:clr>
        </p15:guide>
        <p15:guide id="6" orient="horz" pos="4011">
          <p15:clr>
            <a:srgbClr val="F26B43"/>
          </p15:clr>
        </p15:guide>
        <p15:guide id="7" orient="horz" pos="1508">
          <p15:clr>
            <a:srgbClr val="F26B43"/>
          </p15:clr>
        </p15:guide>
        <p15:guide id="8" orient="horz" pos="3702">
          <p15:clr>
            <a:srgbClr val="F26B43"/>
          </p15:clr>
        </p15:guide>
        <p15:guide id="9" orient="horz" pos="1542">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xml"/><Relationship Id="rId1" Type="http://schemas.openxmlformats.org/officeDocument/2006/relationships/slideLayout" Target="../slideLayouts/slideLayout27.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9.png"/><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29.jpe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1</a:t>
            </a:fld>
            <a:endParaRPr lang="en-GB" dirty="0"/>
          </a:p>
        </p:txBody>
      </p:sp>
      <p:sp>
        <p:nvSpPr>
          <p:cNvPr id="9" name="Title 8">
            <a:extLst>
              <a:ext uri="{FF2B5EF4-FFF2-40B4-BE49-F238E27FC236}">
                <a16:creationId xmlns:a16="http://schemas.microsoft.com/office/drawing/2014/main" id="{3E0C9C0A-041F-2E67-B456-7ABFCCB1248C}"/>
              </a:ext>
            </a:extLst>
          </p:cNvPr>
          <p:cNvSpPr>
            <a:spLocks noGrp="1"/>
          </p:cNvSpPr>
          <p:nvPr>
            <p:ph type="ctrTitle"/>
          </p:nvPr>
        </p:nvSpPr>
        <p:spPr>
          <a:xfrm>
            <a:off x="490538" y="2992335"/>
            <a:ext cx="7810182" cy="608525"/>
          </a:xfrm>
        </p:spPr>
        <p:txBody>
          <a:bodyPr/>
          <a:lstStyle/>
          <a:p>
            <a:r>
              <a:rPr lang="es-CR" sz="2800" dirty="0"/>
              <a:t>Trabajos del futuro: desafíos de la asistencia y los cuidados</a:t>
            </a:r>
          </a:p>
        </p:txBody>
      </p:sp>
      <p:pic>
        <p:nvPicPr>
          <p:cNvPr id="10" name="Picture Placeholder 9" descr="A person in a wheelchair with her arms up&#10;&#10;Description automatically generated">
            <a:extLst>
              <a:ext uri="{FF2B5EF4-FFF2-40B4-BE49-F238E27FC236}">
                <a16:creationId xmlns:a16="http://schemas.microsoft.com/office/drawing/2014/main" id="{DBB4D63C-D59C-1C85-499C-953A5C98D80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911" b="6911"/>
          <a:stretch>
            <a:fillRect/>
          </a:stretch>
        </p:blipFill>
        <p:spPr/>
      </p:pic>
      <p:sp>
        <p:nvSpPr>
          <p:cNvPr id="12" name="Title 8">
            <a:extLst>
              <a:ext uri="{FF2B5EF4-FFF2-40B4-BE49-F238E27FC236}">
                <a16:creationId xmlns:a16="http://schemas.microsoft.com/office/drawing/2014/main" id="{A8E3E21D-2247-2544-3C3C-22AFC9B26E80}"/>
              </a:ext>
            </a:extLst>
          </p:cNvPr>
          <p:cNvSpPr txBox="1">
            <a:spLocks/>
          </p:cNvSpPr>
          <p:nvPr/>
        </p:nvSpPr>
        <p:spPr>
          <a:xfrm>
            <a:off x="490538" y="4277340"/>
            <a:ext cx="9476422" cy="1720440"/>
          </a:xfrm>
          <a:prstGeom prst="rect">
            <a:avLst/>
          </a:prstGeom>
        </p:spPr>
        <p:txBody>
          <a:bodyPr vert="horz" wrap="square" lIns="0" tIns="0" rIns="0" bIns="54000" rtlCol="0" anchor="t" anchorCtr="0">
            <a:noAutofit/>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s-CR" sz="3800" dirty="0"/>
              <a:t>El papel de los servicios de formación y certificación de competencias laborales</a:t>
            </a:r>
          </a:p>
        </p:txBody>
      </p:sp>
      <p:sp>
        <p:nvSpPr>
          <p:cNvPr id="13" name="TextBox 12">
            <a:extLst>
              <a:ext uri="{FF2B5EF4-FFF2-40B4-BE49-F238E27FC236}">
                <a16:creationId xmlns:a16="http://schemas.microsoft.com/office/drawing/2014/main" id="{00E119E0-2FB6-02AB-92B4-31023CF75258}"/>
              </a:ext>
            </a:extLst>
          </p:cNvPr>
          <p:cNvSpPr txBox="1"/>
          <p:nvPr/>
        </p:nvSpPr>
        <p:spPr>
          <a:xfrm>
            <a:off x="8117840" y="5997780"/>
            <a:ext cx="3583622" cy="646331"/>
          </a:xfrm>
          <a:prstGeom prst="rect">
            <a:avLst/>
          </a:prstGeom>
          <a:noFill/>
        </p:spPr>
        <p:txBody>
          <a:bodyPr wrap="square" rtlCol="0">
            <a:spAutoFit/>
          </a:bodyPr>
          <a:lstStyle/>
          <a:p>
            <a:pPr algn="r"/>
            <a:r>
              <a:rPr lang="es-CR" dirty="0"/>
              <a:t>12 de octubre de 2023</a:t>
            </a:r>
          </a:p>
          <a:p>
            <a:pPr algn="r"/>
            <a:r>
              <a:rPr lang="es-CR" dirty="0"/>
              <a:t>Carla Rojas Benavides</a:t>
            </a:r>
          </a:p>
        </p:txBody>
      </p:sp>
    </p:spTree>
    <p:extLst>
      <p:ext uri="{BB962C8B-B14F-4D97-AF65-F5344CB8AC3E}">
        <p14:creationId xmlns:p14="http://schemas.microsoft.com/office/powerpoint/2010/main" val="3684940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9FAC8A-6CA2-0776-43A3-AA9D7FAF4005}"/>
              </a:ext>
            </a:extLst>
          </p:cNvPr>
          <p:cNvSpPr>
            <a:spLocks noGrp="1"/>
          </p:cNvSpPr>
          <p:nvPr>
            <p:ph type="title"/>
          </p:nvPr>
        </p:nvSpPr>
        <p:spPr>
          <a:xfrm>
            <a:off x="490538" y="1423195"/>
            <a:ext cx="11386502" cy="720000"/>
          </a:xfrm>
        </p:spPr>
        <p:txBody>
          <a:bodyPr/>
          <a:lstStyle/>
          <a:p>
            <a:r>
              <a:rPr lang="es-ES" dirty="0"/>
              <a:t>Oferta de servicios de formación y certificación para el trabajo de cuidado</a:t>
            </a:r>
          </a:p>
        </p:txBody>
      </p:sp>
      <p:graphicFrame>
        <p:nvGraphicFramePr>
          <p:cNvPr id="9" name="Tabla 7">
            <a:extLst>
              <a:ext uri="{FF2B5EF4-FFF2-40B4-BE49-F238E27FC236}">
                <a16:creationId xmlns:a16="http://schemas.microsoft.com/office/drawing/2014/main" id="{749E376B-087B-F9EB-5690-4BD2040B523D}"/>
              </a:ext>
            </a:extLst>
          </p:cNvPr>
          <p:cNvGraphicFramePr>
            <a:graphicFrameLocks noGrp="1"/>
          </p:cNvGraphicFramePr>
          <p:nvPr/>
        </p:nvGraphicFramePr>
        <p:xfrm>
          <a:off x="490538" y="2213520"/>
          <a:ext cx="11203624" cy="3933280"/>
        </p:xfrm>
        <a:graphic>
          <a:graphicData uri="http://schemas.openxmlformats.org/drawingml/2006/table">
            <a:tbl>
              <a:tblPr firstRow="1" bandRow="1">
                <a:tableStyleId>{B301B821-A1FF-4177-AEE7-76D212191A09}</a:tableStyleId>
              </a:tblPr>
              <a:tblGrid>
                <a:gridCol w="2800906">
                  <a:extLst>
                    <a:ext uri="{9D8B030D-6E8A-4147-A177-3AD203B41FA5}">
                      <a16:colId xmlns:a16="http://schemas.microsoft.com/office/drawing/2014/main" val="1603820975"/>
                    </a:ext>
                  </a:extLst>
                </a:gridCol>
                <a:gridCol w="2800906">
                  <a:extLst>
                    <a:ext uri="{9D8B030D-6E8A-4147-A177-3AD203B41FA5}">
                      <a16:colId xmlns:a16="http://schemas.microsoft.com/office/drawing/2014/main" val="1510418142"/>
                    </a:ext>
                  </a:extLst>
                </a:gridCol>
                <a:gridCol w="2800906">
                  <a:extLst>
                    <a:ext uri="{9D8B030D-6E8A-4147-A177-3AD203B41FA5}">
                      <a16:colId xmlns:a16="http://schemas.microsoft.com/office/drawing/2014/main" val="645252765"/>
                    </a:ext>
                  </a:extLst>
                </a:gridCol>
                <a:gridCol w="2800906">
                  <a:extLst>
                    <a:ext uri="{9D8B030D-6E8A-4147-A177-3AD203B41FA5}">
                      <a16:colId xmlns:a16="http://schemas.microsoft.com/office/drawing/2014/main" val="564013916"/>
                    </a:ext>
                  </a:extLst>
                </a:gridCol>
              </a:tblGrid>
              <a:tr h="764804">
                <a:tc>
                  <a:txBody>
                    <a:bodyPr/>
                    <a:lstStyle/>
                    <a:p>
                      <a:r>
                        <a:rPr lang="es-CR" dirty="0"/>
                        <a:t>Argentina </a:t>
                      </a:r>
                    </a:p>
                    <a:p>
                      <a:r>
                        <a:rPr lang="es-CR" dirty="0" err="1"/>
                        <a:t>MTEySS</a:t>
                      </a:r>
                      <a:endParaRPr lang="es-CR" dirty="0"/>
                    </a:p>
                  </a:txBody>
                  <a:tcPr/>
                </a:tc>
                <a:tc>
                  <a:txBody>
                    <a:bodyPr/>
                    <a:lstStyle/>
                    <a:p>
                      <a:r>
                        <a:rPr lang="es-CR" dirty="0"/>
                        <a:t>Bolivia </a:t>
                      </a:r>
                    </a:p>
                    <a:p>
                      <a:r>
                        <a:rPr lang="es-CR" dirty="0"/>
                        <a:t>INFOCAL</a:t>
                      </a:r>
                    </a:p>
                  </a:txBody>
                  <a:tcPr/>
                </a:tc>
                <a:tc>
                  <a:txBody>
                    <a:bodyPr/>
                    <a:lstStyle/>
                    <a:p>
                      <a:r>
                        <a:rPr lang="es-CR" dirty="0"/>
                        <a:t>Chile </a:t>
                      </a:r>
                    </a:p>
                    <a:p>
                      <a:r>
                        <a:rPr lang="es-CR" dirty="0"/>
                        <a:t>ChileValora</a:t>
                      </a:r>
                    </a:p>
                  </a:txBody>
                  <a:tcPr/>
                </a:tc>
                <a:tc>
                  <a:txBody>
                    <a:bodyPr/>
                    <a:lstStyle/>
                    <a:p>
                      <a:r>
                        <a:rPr lang="es-CR" dirty="0"/>
                        <a:t>Colombia</a:t>
                      </a:r>
                    </a:p>
                    <a:p>
                      <a:r>
                        <a:rPr lang="es-CR" dirty="0"/>
                        <a:t>SENA</a:t>
                      </a:r>
                    </a:p>
                  </a:txBody>
                  <a:tcPr/>
                </a:tc>
                <a:extLst>
                  <a:ext uri="{0D108BD9-81ED-4DB2-BD59-A6C34878D82A}">
                    <a16:rowId xmlns:a16="http://schemas.microsoft.com/office/drawing/2014/main" val="2616682688"/>
                  </a:ext>
                </a:extLst>
              </a:tr>
              <a:tr h="3168476">
                <a:tc>
                  <a:txBody>
                    <a:bodyPr/>
                    <a:lstStyle/>
                    <a:p>
                      <a:pPr marL="342900" lvl="0" indent="-342900">
                        <a:buFont typeface="+mj-lt"/>
                        <a:buAutoNum type="arabicPeriod"/>
                      </a:pPr>
                      <a:r>
                        <a:rPr lang="es-ES" sz="1400" kern="1200" dirty="0">
                          <a:solidFill>
                            <a:schemeClr val="dk1"/>
                          </a:solidFill>
                          <a:effectLst/>
                        </a:rPr>
                        <a:t>Cuidadores/as del Hogar </a:t>
                      </a:r>
                      <a:endParaRPr lang="es-CR" sz="1400" kern="1200" dirty="0">
                        <a:solidFill>
                          <a:schemeClr val="dk1"/>
                        </a:solidFill>
                        <a:effectLst/>
                      </a:endParaRPr>
                    </a:p>
                    <a:p>
                      <a:pPr marL="342900" lvl="0" indent="-342900">
                        <a:buFont typeface="+mj-lt"/>
                        <a:buAutoNum type="arabicPeriod"/>
                      </a:pPr>
                      <a:r>
                        <a:rPr lang="es-ES" sz="1400" kern="1200" dirty="0">
                          <a:solidFill>
                            <a:schemeClr val="dk1"/>
                          </a:solidFill>
                          <a:effectLst/>
                        </a:rPr>
                        <a:t>Cuidadora/</a:t>
                      </a:r>
                      <a:r>
                        <a:rPr lang="es-ES" sz="1400" kern="1200" dirty="0" err="1">
                          <a:solidFill>
                            <a:schemeClr val="dk1"/>
                          </a:solidFill>
                          <a:effectLst/>
                        </a:rPr>
                        <a:t>or</a:t>
                      </a:r>
                      <a:r>
                        <a:rPr lang="es-ES" sz="1400" kern="1200" dirty="0">
                          <a:solidFill>
                            <a:schemeClr val="dk1"/>
                          </a:solidFill>
                          <a:effectLst/>
                        </a:rPr>
                        <a:t> de Adultos Mayores en el Hogar</a:t>
                      </a:r>
                      <a:endParaRPr lang="es-CR" sz="1400" kern="1200" dirty="0">
                        <a:solidFill>
                          <a:schemeClr val="dk1"/>
                        </a:solidFill>
                        <a:effectLst/>
                      </a:endParaRPr>
                    </a:p>
                    <a:p>
                      <a:pPr marL="342900" lvl="0" indent="-342900">
                        <a:buFont typeface="+mj-lt"/>
                        <a:buAutoNum type="arabicPeriod"/>
                      </a:pPr>
                      <a:r>
                        <a:rPr lang="es-ES" sz="1400" kern="1200" dirty="0">
                          <a:solidFill>
                            <a:schemeClr val="dk1"/>
                          </a:solidFill>
                          <a:effectLst/>
                        </a:rPr>
                        <a:t>Cuidadora/</a:t>
                      </a:r>
                      <a:r>
                        <a:rPr lang="es-ES" sz="1400" kern="1200" dirty="0" err="1">
                          <a:solidFill>
                            <a:schemeClr val="dk1"/>
                          </a:solidFill>
                          <a:effectLst/>
                        </a:rPr>
                        <a:t>or</a:t>
                      </a:r>
                      <a:r>
                        <a:rPr lang="es-ES" sz="1400" kern="1200" dirty="0">
                          <a:solidFill>
                            <a:schemeClr val="dk1"/>
                          </a:solidFill>
                          <a:effectLst/>
                        </a:rPr>
                        <a:t> de Niños, Niñas y Adolescentes</a:t>
                      </a:r>
                      <a:endParaRPr lang="es-CR" sz="1400" kern="1200" dirty="0">
                        <a:solidFill>
                          <a:schemeClr val="dk1"/>
                        </a:solidFill>
                        <a:effectLst/>
                      </a:endParaRPr>
                    </a:p>
                    <a:p>
                      <a:pPr marL="342900" lvl="0" indent="-342900">
                        <a:buFont typeface="+mj-lt"/>
                        <a:buAutoNum type="arabicPeriod"/>
                      </a:pPr>
                      <a:r>
                        <a:rPr lang="es-ES" sz="1400" kern="1200" dirty="0">
                          <a:solidFill>
                            <a:schemeClr val="dk1"/>
                          </a:solidFill>
                          <a:effectLst/>
                        </a:rPr>
                        <a:t>Cocinera/o en Casas Particulares</a:t>
                      </a:r>
                      <a:endParaRPr lang="es-CR" sz="1400" kern="1200" dirty="0">
                        <a:solidFill>
                          <a:schemeClr val="dk1"/>
                        </a:solidFill>
                        <a:effectLst/>
                      </a:endParaRPr>
                    </a:p>
                    <a:p>
                      <a:pPr marL="342900" lvl="0" indent="-342900">
                        <a:buFont typeface="+mj-lt"/>
                        <a:buAutoNum type="arabicPeriod"/>
                      </a:pPr>
                      <a:r>
                        <a:rPr lang="es-ES" sz="1400" kern="1200" dirty="0">
                          <a:solidFill>
                            <a:schemeClr val="dk1"/>
                          </a:solidFill>
                          <a:effectLst/>
                        </a:rPr>
                        <a:t>Casera/o,</a:t>
                      </a:r>
                      <a:endParaRPr lang="es-CR" sz="1400" kern="1200" dirty="0">
                        <a:solidFill>
                          <a:schemeClr val="dk1"/>
                        </a:solidFill>
                        <a:effectLst/>
                      </a:endParaRPr>
                    </a:p>
                    <a:p>
                      <a:pPr marL="342900" lvl="0" indent="-342900">
                        <a:buFont typeface="+mj-lt"/>
                        <a:buAutoNum type="arabicPeriod"/>
                      </a:pPr>
                      <a:r>
                        <a:rPr lang="es-ES" sz="1400" kern="1200" dirty="0">
                          <a:solidFill>
                            <a:schemeClr val="dk1"/>
                          </a:solidFill>
                          <a:effectLst/>
                        </a:rPr>
                        <a:t>Encargada/o del Jardín y Huerta del Hogar</a:t>
                      </a:r>
                      <a:endParaRPr lang="es-CR" sz="1400" kern="1200" dirty="0">
                        <a:solidFill>
                          <a:schemeClr val="dk1"/>
                        </a:solidFill>
                        <a:effectLst/>
                        <a:latin typeface="+mn-lt"/>
                        <a:ea typeface="+mn-ea"/>
                        <a:cs typeface="+mn-cs"/>
                      </a:endParaRPr>
                    </a:p>
                  </a:txBody>
                  <a:tcPr/>
                </a:tc>
                <a:tc>
                  <a:txBody>
                    <a:bodyPr/>
                    <a:lstStyle/>
                    <a:p>
                      <a:pPr marL="342900" indent="-342900">
                        <a:buFont typeface="+mj-lt"/>
                        <a:buAutoNum type="arabicPeriod"/>
                      </a:pPr>
                      <a:r>
                        <a:rPr lang="es-ES" sz="1400" kern="1200" dirty="0">
                          <a:solidFill>
                            <a:schemeClr val="dk1"/>
                          </a:solidFill>
                          <a:effectLst/>
                        </a:rPr>
                        <a:t>Parvulario (INFOCAL)</a:t>
                      </a:r>
                    </a:p>
                    <a:p>
                      <a:pPr marL="0" indent="0">
                        <a:buFont typeface="+mj-lt"/>
                        <a:buNone/>
                      </a:pPr>
                      <a:endParaRPr lang="es-ES" sz="1400" kern="1200" dirty="0">
                        <a:solidFill>
                          <a:schemeClr val="dk1"/>
                        </a:solidFill>
                        <a:effectLst/>
                      </a:endParaRPr>
                    </a:p>
                    <a:p>
                      <a:pPr marL="0" marR="0" lvl="0" indent="0" algn="l" defTabSz="457200" rtl="0" eaLnBrk="1" fontAlgn="auto" latinLnBrk="0" hangingPunct="1">
                        <a:lnSpc>
                          <a:spcPct val="100000"/>
                        </a:lnSpc>
                        <a:spcBef>
                          <a:spcPts val="0"/>
                        </a:spcBef>
                        <a:spcAft>
                          <a:spcPts val="0"/>
                        </a:spcAft>
                        <a:buClrTx/>
                        <a:buSzTx/>
                        <a:buFont typeface="+mj-lt"/>
                        <a:buNone/>
                        <a:tabLst/>
                        <a:defRPr/>
                      </a:pPr>
                      <a:r>
                        <a:rPr lang="es-ES" sz="1400" kern="1200" dirty="0">
                          <a:solidFill>
                            <a:schemeClr val="dk1"/>
                          </a:solidFill>
                          <a:effectLst/>
                        </a:rPr>
                        <a:t>*</a:t>
                      </a:r>
                      <a:r>
                        <a:rPr lang="es-ES" sz="1400" b="1" kern="1200" dirty="0">
                          <a:solidFill>
                            <a:schemeClr val="dk1"/>
                          </a:solidFill>
                          <a:effectLst/>
                        </a:rPr>
                        <a:t>Trabajador/a asalariado/a del hogar (ME)</a:t>
                      </a:r>
                    </a:p>
                    <a:p>
                      <a:pPr marL="0" indent="0">
                        <a:buFont typeface="+mj-lt"/>
                        <a:buNone/>
                      </a:pPr>
                      <a:endParaRPr lang="es-CR" sz="1400" kern="1200" dirty="0">
                        <a:solidFill>
                          <a:schemeClr val="dk1"/>
                        </a:solidFill>
                        <a:effectLst/>
                        <a:latin typeface="+mn-lt"/>
                        <a:ea typeface="+mn-ea"/>
                        <a:cs typeface="+mn-cs"/>
                      </a:endParaRPr>
                    </a:p>
                  </a:txBody>
                  <a:tcPr/>
                </a:tc>
                <a:tc>
                  <a:txBody>
                    <a:bodyPr/>
                    <a:lstStyle/>
                    <a:p>
                      <a:pPr marL="342900" indent="-342900">
                        <a:buFont typeface="+mj-lt"/>
                        <a:buAutoNum type="arabicPeriod"/>
                      </a:pPr>
                      <a:r>
                        <a:rPr lang="es-ES" sz="1400" kern="1200" dirty="0">
                          <a:solidFill>
                            <a:schemeClr val="dk1"/>
                          </a:solidFill>
                          <a:effectLst/>
                        </a:rPr>
                        <a:t>Asistente Socio-comunitario</a:t>
                      </a:r>
                    </a:p>
                    <a:p>
                      <a:pPr marL="342900" indent="-342900">
                        <a:buFont typeface="+mj-lt"/>
                        <a:buAutoNum type="arabicPeriod"/>
                      </a:pPr>
                      <a:r>
                        <a:rPr lang="es-ES" sz="1400" kern="1200" dirty="0">
                          <a:solidFill>
                            <a:schemeClr val="dk1"/>
                          </a:solidFill>
                          <a:effectLst/>
                        </a:rPr>
                        <a:t>Coordinador(a) psicosocial</a:t>
                      </a:r>
                    </a:p>
                    <a:p>
                      <a:pPr marL="342900" indent="-342900">
                        <a:buFont typeface="+mj-lt"/>
                        <a:buAutoNum type="arabicPeriod"/>
                      </a:pPr>
                      <a:r>
                        <a:rPr lang="es-CR" sz="1400" kern="1200" dirty="0">
                          <a:solidFill>
                            <a:schemeClr val="dk1"/>
                          </a:solidFill>
                          <a:effectLst/>
                        </a:rPr>
                        <a:t>Director(a) de Residencia</a:t>
                      </a:r>
                    </a:p>
                    <a:p>
                      <a:pPr marL="342900" indent="-342900">
                        <a:buFont typeface="+mj-lt"/>
                        <a:buAutoNum type="arabicPeriod"/>
                      </a:pPr>
                      <a:r>
                        <a:rPr lang="es-CR" sz="1400" kern="1200" dirty="0">
                          <a:solidFill>
                            <a:schemeClr val="dk1"/>
                          </a:solidFill>
                          <a:effectLst/>
                        </a:rPr>
                        <a:t>Educador(a) de Trato Directo</a:t>
                      </a:r>
                    </a:p>
                    <a:p>
                      <a:pPr marL="342900" indent="-342900">
                        <a:buFont typeface="+mj-lt"/>
                        <a:buAutoNum type="arabicPeriod"/>
                      </a:pPr>
                      <a:r>
                        <a:rPr lang="es-ES" sz="1400" kern="1200" dirty="0">
                          <a:solidFill>
                            <a:schemeClr val="dk1"/>
                          </a:solidFill>
                          <a:effectLst/>
                        </a:rPr>
                        <a:t>Monitor(a)  de Hospedería</a:t>
                      </a:r>
                    </a:p>
                    <a:p>
                      <a:pPr marL="342900" indent="-342900">
                        <a:buFont typeface="+mj-lt"/>
                        <a:buAutoNum type="arabicPeriod"/>
                      </a:pPr>
                      <a:r>
                        <a:rPr lang="es-ES" sz="1400" kern="1200" dirty="0">
                          <a:solidFill>
                            <a:schemeClr val="dk1"/>
                          </a:solidFill>
                          <a:effectLst/>
                        </a:rPr>
                        <a:t>Cuidador(a) Primario</a:t>
                      </a:r>
                    </a:p>
                    <a:p>
                      <a:pPr marL="342900" indent="-342900">
                        <a:buFont typeface="+mj-lt"/>
                        <a:buAutoNum type="arabicPeriod"/>
                      </a:pPr>
                      <a:r>
                        <a:rPr lang="es-CR" sz="1400" b="1" dirty="0"/>
                        <a:t>Trabajadora de</a:t>
                      </a:r>
                    </a:p>
                    <a:p>
                      <a:pPr lvl="0"/>
                      <a:r>
                        <a:rPr lang="es-CR" sz="1400" b="1" dirty="0"/>
                        <a:t>casa particular</a:t>
                      </a:r>
                    </a:p>
                  </a:txBody>
                  <a:tcPr/>
                </a:tc>
                <a:tc>
                  <a:txBody>
                    <a:bodyPr/>
                    <a:lstStyle/>
                    <a:p>
                      <a:pPr marL="342900" indent="-342900">
                        <a:buFont typeface="+mj-lt"/>
                        <a:buAutoNum type="arabicPeriod"/>
                      </a:pPr>
                      <a:r>
                        <a:rPr lang="es-ES" sz="1400" kern="1200" dirty="0">
                          <a:solidFill>
                            <a:schemeClr val="dk1"/>
                          </a:solidFill>
                          <a:effectLst/>
                          <a:latin typeface="+mn-lt"/>
                          <a:ea typeface="+mn-ea"/>
                          <a:cs typeface="+mn-cs"/>
                        </a:rPr>
                        <a:t>Cuidar personas según protocolos de actividades básicas cotidianas y grado de autonomía</a:t>
                      </a:r>
                    </a:p>
                    <a:p>
                      <a:pPr marL="342900" indent="-342900">
                        <a:buFont typeface="+mj-lt"/>
                        <a:buAutoNum type="arabicPeriod"/>
                      </a:pPr>
                      <a:r>
                        <a:rPr lang="es-ES" sz="1400" kern="1200" dirty="0">
                          <a:solidFill>
                            <a:schemeClr val="dk1"/>
                          </a:solidFill>
                          <a:effectLst/>
                          <a:latin typeface="+mn-lt"/>
                          <a:ea typeface="+mn-ea"/>
                          <a:cs typeface="+mn-cs"/>
                        </a:rPr>
                        <a:t>Atender necesidades de acompañamiento según preferencias espirituales y emocionales</a:t>
                      </a:r>
                    </a:p>
                    <a:p>
                      <a:pPr marL="342900" indent="-342900">
                        <a:buFont typeface="+mj-lt"/>
                        <a:buAutoNum type="arabicPeriod"/>
                      </a:pPr>
                      <a:r>
                        <a:rPr lang="es-ES" sz="1400" kern="1200" dirty="0">
                          <a:solidFill>
                            <a:schemeClr val="dk1"/>
                          </a:solidFill>
                          <a:effectLst/>
                          <a:latin typeface="+mn-lt"/>
                          <a:ea typeface="+mn-ea"/>
                          <a:cs typeface="+mn-cs"/>
                        </a:rPr>
                        <a:t>Cuidado Básico de Personas con Dependencia Funcional</a:t>
                      </a:r>
                    </a:p>
                    <a:p>
                      <a:pPr marL="0" indent="0">
                        <a:buFont typeface="+mj-lt"/>
                        <a:buNone/>
                      </a:pPr>
                      <a:endParaRPr lang="es-CR" sz="1400" kern="1200" dirty="0">
                        <a:solidFill>
                          <a:schemeClr val="dk1"/>
                        </a:solidFill>
                        <a:effectLst/>
                        <a:latin typeface="+mn-lt"/>
                        <a:ea typeface="+mn-ea"/>
                        <a:cs typeface="+mn-cs"/>
                      </a:endParaRPr>
                    </a:p>
                  </a:txBody>
                  <a:tcPr/>
                </a:tc>
                <a:extLst>
                  <a:ext uri="{0D108BD9-81ED-4DB2-BD59-A6C34878D82A}">
                    <a16:rowId xmlns:a16="http://schemas.microsoft.com/office/drawing/2014/main" val="3419307767"/>
                  </a:ext>
                </a:extLst>
              </a:tr>
            </a:tbl>
          </a:graphicData>
        </a:graphic>
      </p:graphicFrame>
    </p:spTree>
    <p:extLst>
      <p:ext uri="{BB962C8B-B14F-4D97-AF65-F5344CB8AC3E}">
        <p14:creationId xmlns:p14="http://schemas.microsoft.com/office/powerpoint/2010/main" val="66947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9FAC8A-6CA2-0776-43A3-AA9D7FAF4005}"/>
              </a:ext>
            </a:extLst>
          </p:cNvPr>
          <p:cNvSpPr>
            <a:spLocks noGrp="1"/>
          </p:cNvSpPr>
          <p:nvPr>
            <p:ph type="title"/>
          </p:nvPr>
        </p:nvSpPr>
        <p:spPr>
          <a:xfrm>
            <a:off x="490538" y="1423195"/>
            <a:ext cx="11386502" cy="720000"/>
          </a:xfrm>
        </p:spPr>
        <p:txBody>
          <a:bodyPr/>
          <a:lstStyle/>
          <a:p>
            <a:r>
              <a:rPr lang="es-ES" dirty="0"/>
              <a:t>Oferta de servicios de formación y certificación para el trabajo de cuidado</a:t>
            </a:r>
          </a:p>
        </p:txBody>
      </p:sp>
      <p:graphicFrame>
        <p:nvGraphicFramePr>
          <p:cNvPr id="9" name="Tabla 7">
            <a:extLst>
              <a:ext uri="{FF2B5EF4-FFF2-40B4-BE49-F238E27FC236}">
                <a16:creationId xmlns:a16="http://schemas.microsoft.com/office/drawing/2014/main" id="{749E376B-087B-F9EB-5690-4BD2040B523D}"/>
              </a:ext>
            </a:extLst>
          </p:cNvPr>
          <p:cNvGraphicFramePr>
            <a:graphicFrameLocks noGrp="1"/>
          </p:cNvGraphicFramePr>
          <p:nvPr>
            <p:extLst>
              <p:ext uri="{D42A27DB-BD31-4B8C-83A1-F6EECF244321}">
                <p14:modId xmlns:p14="http://schemas.microsoft.com/office/powerpoint/2010/main" val="2721920493"/>
              </p:ext>
            </p:extLst>
          </p:nvPr>
        </p:nvGraphicFramePr>
        <p:xfrm>
          <a:off x="490538" y="1959520"/>
          <a:ext cx="11203624" cy="4564771"/>
        </p:xfrm>
        <a:graphic>
          <a:graphicData uri="http://schemas.openxmlformats.org/drawingml/2006/table">
            <a:tbl>
              <a:tblPr firstRow="1" bandRow="1">
                <a:tableStyleId>{B301B821-A1FF-4177-AEE7-76D212191A09}</a:tableStyleId>
              </a:tblPr>
              <a:tblGrid>
                <a:gridCol w="2800906">
                  <a:extLst>
                    <a:ext uri="{9D8B030D-6E8A-4147-A177-3AD203B41FA5}">
                      <a16:colId xmlns:a16="http://schemas.microsoft.com/office/drawing/2014/main" val="1603820975"/>
                    </a:ext>
                  </a:extLst>
                </a:gridCol>
                <a:gridCol w="2800906">
                  <a:extLst>
                    <a:ext uri="{9D8B030D-6E8A-4147-A177-3AD203B41FA5}">
                      <a16:colId xmlns:a16="http://schemas.microsoft.com/office/drawing/2014/main" val="1510418142"/>
                    </a:ext>
                  </a:extLst>
                </a:gridCol>
                <a:gridCol w="2800906">
                  <a:extLst>
                    <a:ext uri="{9D8B030D-6E8A-4147-A177-3AD203B41FA5}">
                      <a16:colId xmlns:a16="http://schemas.microsoft.com/office/drawing/2014/main" val="645252765"/>
                    </a:ext>
                  </a:extLst>
                </a:gridCol>
                <a:gridCol w="2800906">
                  <a:extLst>
                    <a:ext uri="{9D8B030D-6E8A-4147-A177-3AD203B41FA5}">
                      <a16:colId xmlns:a16="http://schemas.microsoft.com/office/drawing/2014/main" val="564013916"/>
                    </a:ext>
                  </a:extLst>
                </a:gridCol>
              </a:tblGrid>
              <a:tr h="764804">
                <a:tc>
                  <a:txBody>
                    <a:bodyPr/>
                    <a:lstStyle/>
                    <a:p>
                      <a:r>
                        <a:rPr lang="es-CR" dirty="0"/>
                        <a:t>Costa Rica</a:t>
                      </a:r>
                    </a:p>
                    <a:p>
                      <a:r>
                        <a:rPr lang="es-CR" dirty="0"/>
                        <a:t>INA</a:t>
                      </a:r>
                    </a:p>
                  </a:txBody>
                  <a:tcPr/>
                </a:tc>
                <a:tc>
                  <a:txBody>
                    <a:bodyPr/>
                    <a:lstStyle/>
                    <a:p>
                      <a:r>
                        <a:rPr lang="es-CR" dirty="0"/>
                        <a:t>El Salvador</a:t>
                      </a:r>
                    </a:p>
                    <a:p>
                      <a:r>
                        <a:rPr lang="es-CR" dirty="0"/>
                        <a:t>INSAFORP</a:t>
                      </a:r>
                    </a:p>
                  </a:txBody>
                  <a:tcPr/>
                </a:tc>
                <a:tc>
                  <a:txBody>
                    <a:bodyPr/>
                    <a:lstStyle/>
                    <a:p>
                      <a:r>
                        <a:rPr lang="es-CR" dirty="0"/>
                        <a:t>México</a:t>
                      </a:r>
                    </a:p>
                    <a:p>
                      <a:r>
                        <a:rPr lang="es-CR" dirty="0"/>
                        <a:t>CONOCER</a:t>
                      </a:r>
                    </a:p>
                  </a:txBody>
                  <a:tcPr/>
                </a:tc>
                <a:tc>
                  <a:txBody>
                    <a:bodyPr/>
                    <a:lstStyle/>
                    <a:p>
                      <a:r>
                        <a:rPr lang="es-CR" dirty="0"/>
                        <a:t>Uruguay</a:t>
                      </a:r>
                    </a:p>
                    <a:p>
                      <a:r>
                        <a:rPr lang="es-CR" dirty="0"/>
                        <a:t>INEFOP</a:t>
                      </a:r>
                    </a:p>
                  </a:txBody>
                  <a:tcPr/>
                </a:tc>
                <a:extLst>
                  <a:ext uri="{0D108BD9-81ED-4DB2-BD59-A6C34878D82A}">
                    <a16:rowId xmlns:a16="http://schemas.microsoft.com/office/drawing/2014/main" val="2616682688"/>
                  </a:ext>
                </a:extLst>
              </a:tr>
              <a:tr h="2874995">
                <a:tc>
                  <a:txBody>
                    <a:bodyPr/>
                    <a:lstStyle/>
                    <a:p>
                      <a:pPr marL="342900" indent="-342900">
                        <a:buFont typeface="+mj-lt"/>
                        <a:buAutoNum type="arabicPeriod"/>
                      </a:pPr>
                      <a:r>
                        <a:rPr lang="es-ES" sz="1400" kern="1200" dirty="0">
                          <a:solidFill>
                            <a:schemeClr val="dk1"/>
                          </a:solidFill>
                          <a:effectLst/>
                          <a:latin typeface="+mn-lt"/>
                          <a:ea typeface="+mn-ea"/>
                          <a:cs typeface="+mn-cs"/>
                        </a:rPr>
                        <a:t>Asistencia integral para la persona adulta mayor</a:t>
                      </a:r>
                    </a:p>
                    <a:p>
                      <a:pPr marL="342900" indent="-342900">
                        <a:buFont typeface="+mj-lt"/>
                        <a:buAutoNum type="arabicPeriod"/>
                      </a:pPr>
                      <a:r>
                        <a:rPr lang="es-ES" sz="1400" kern="1200" dirty="0">
                          <a:solidFill>
                            <a:schemeClr val="dk1"/>
                          </a:solidFill>
                          <a:effectLst/>
                          <a:latin typeface="+mn-lt"/>
                          <a:ea typeface="+mn-ea"/>
                          <a:cs typeface="+mn-cs"/>
                        </a:rPr>
                        <a:t>Asistencia personal para las personas con discapacidad</a:t>
                      </a:r>
                    </a:p>
                    <a:p>
                      <a:pPr marL="342900" indent="-342900">
                        <a:buFont typeface="+mj-lt"/>
                        <a:buAutoNum type="arabicPeriod"/>
                      </a:pPr>
                      <a:r>
                        <a:rPr lang="es-ES" sz="1400" kern="1200" dirty="0">
                          <a:solidFill>
                            <a:schemeClr val="dk1"/>
                          </a:solidFill>
                          <a:effectLst/>
                          <a:latin typeface="+mn-lt"/>
                          <a:ea typeface="+mn-ea"/>
                          <a:cs typeface="+mn-cs"/>
                        </a:rPr>
                        <a:t>Asistencia a la niñez</a:t>
                      </a:r>
                    </a:p>
                  </a:txBody>
                  <a:tcPr/>
                </a:tc>
                <a:tc>
                  <a:txBody>
                    <a:bodyPr/>
                    <a:lstStyle/>
                    <a:p>
                      <a:pPr marL="342900" indent="-342900">
                        <a:buFont typeface="+mj-lt"/>
                        <a:buAutoNum type="arabicPeriod"/>
                      </a:pPr>
                      <a:r>
                        <a:rPr lang="es-CR" sz="1400" kern="1200" dirty="0">
                          <a:solidFill>
                            <a:schemeClr val="dk1"/>
                          </a:solidFill>
                          <a:effectLst/>
                          <a:latin typeface="+mn-lt"/>
                          <a:ea typeface="+mn-ea"/>
                          <a:cs typeface="+mn-cs"/>
                        </a:rPr>
                        <a:t>Auxiliar de Cuidados de Primera Infancia</a:t>
                      </a:r>
                    </a:p>
                  </a:txBody>
                  <a:tcPr/>
                </a:tc>
                <a:tc>
                  <a:txBody>
                    <a:bodyPr/>
                    <a:lstStyle/>
                    <a:p>
                      <a:pPr marL="342900" indent="-342900" algn="l">
                        <a:lnSpc>
                          <a:spcPct val="107000"/>
                        </a:lnSpc>
                        <a:spcAft>
                          <a:spcPts val="0"/>
                        </a:spcAft>
                        <a:buFont typeface="+mj-lt"/>
                        <a:buAutoNum type="arabicPeriod"/>
                      </a:pPr>
                      <a:r>
                        <a:rPr lang="es-ES" sz="1300" kern="1200" dirty="0">
                          <a:solidFill>
                            <a:schemeClr val="dk1"/>
                          </a:solidFill>
                          <a:effectLst/>
                          <a:latin typeface="+mn-lt"/>
                          <a:ea typeface="+mn-ea"/>
                          <a:cs typeface="+mn-cs"/>
                        </a:rPr>
                        <a:t>Cuidado básico de la persona adulta mayor en domicilio</a:t>
                      </a:r>
                    </a:p>
                    <a:p>
                      <a:pPr marL="342900" indent="-342900" algn="l">
                        <a:lnSpc>
                          <a:spcPct val="107000"/>
                        </a:lnSpc>
                        <a:spcAft>
                          <a:spcPts val="0"/>
                        </a:spcAft>
                        <a:buFont typeface="+mj-lt"/>
                        <a:buAutoNum type="arabicPeriod"/>
                      </a:pPr>
                      <a:r>
                        <a:rPr lang="es-ES" sz="1300" kern="1200" dirty="0">
                          <a:solidFill>
                            <a:schemeClr val="dk1"/>
                          </a:solidFill>
                          <a:effectLst/>
                          <a:latin typeface="+mn-lt"/>
                          <a:ea typeface="+mn-ea"/>
                          <a:cs typeface="+mn-cs"/>
                        </a:rPr>
                        <a:t>Atención a personas adultas mayores en establecimientos de AS</a:t>
                      </a:r>
                    </a:p>
                    <a:p>
                      <a:pPr marL="342900" indent="-342900" algn="l">
                        <a:lnSpc>
                          <a:spcPct val="107000"/>
                        </a:lnSpc>
                        <a:spcAft>
                          <a:spcPts val="0"/>
                        </a:spcAft>
                        <a:buFont typeface="+mj-lt"/>
                        <a:buAutoNum type="arabicPeriod"/>
                      </a:pPr>
                      <a:r>
                        <a:rPr lang="es-ES" sz="1300" kern="1200" dirty="0">
                          <a:solidFill>
                            <a:schemeClr val="dk1"/>
                          </a:solidFill>
                          <a:effectLst/>
                          <a:latin typeface="+mn-lt"/>
                          <a:ea typeface="+mn-ea"/>
                          <a:cs typeface="+mn-cs"/>
                        </a:rPr>
                        <a:t>Atención de niñas, niños y adolescentes con discapacidad en establecimientos de AS</a:t>
                      </a:r>
                    </a:p>
                    <a:p>
                      <a:pPr marL="342900" indent="-342900" algn="l">
                        <a:lnSpc>
                          <a:spcPct val="107000"/>
                        </a:lnSpc>
                        <a:spcAft>
                          <a:spcPts val="0"/>
                        </a:spcAft>
                        <a:buFont typeface="+mj-lt"/>
                        <a:buAutoNum type="arabicPeriod"/>
                      </a:pPr>
                      <a:r>
                        <a:rPr lang="es-ES" sz="1300" kern="1200" dirty="0">
                          <a:solidFill>
                            <a:schemeClr val="dk1"/>
                          </a:solidFill>
                          <a:effectLst/>
                          <a:latin typeface="+mn-lt"/>
                          <a:ea typeface="+mn-ea"/>
                          <a:cs typeface="+mn-cs"/>
                        </a:rPr>
                        <a:t>Prestación de servicios para la atención, cuidado y desarrollo integral de las niñas y los niños en CAI</a:t>
                      </a:r>
                    </a:p>
                    <a:p>
                      <a:pPr marL="342900" indent="-342900" algn="l">
                        <a:lnSpc>
                          <a:spcPct val="107000"/>
                        </a:lnSpc>
                        <a:spcAft>
                          <a:spcPts val="0"/>
                        </a:spcAft>
                        <a:buFont typeface="+mj-lt"/>
                        <a:buAutoNum type="arabicPeriod"/>
                      </a:pPr>
                      <a:r>
                        <a:rPr lang="es-ES" sz="1300" kern="1200" dirty="0">
                          <a:solidFill>
                            <a:schemeClr val="dk1"/>
                          </a:solidFill>
                          <a:effectLst/>
                          <a:latin typeface="+mn-lt"/>
                          <a:ea typeface="+mn-ea"/>
                          <a:cs typeface="+mn-cs"/>
                        </a:rPr>
                        <a:t>Atención de Niñas, Niños y Adolescentes en establecimientos de AS</a:t>
                      </a:r>
                    </a:p>
                    <a:p>
                      <a:pPr marL="342900" indent="-342900" algn="l">
                        <a:lnSpc>
                          <a:spcPct val="107000"/>
                        </a:lnSpc>
                        <a:spcAft>
                          <a:spcPts val="0"/>
                        </a:spcAft>
                        <a:buFont typeface="+mj-lt"/>
                        <a:buAutoNum type="arabicPeriod"/>
                      </a:pPr>
                      <a:r>
                        <a:rPr lang="es-ES" sz="1300" kern="1200" dirty="0">
                          <a:solidFill>
                            <a:schemeClr val="dk1"/>
                          </a:solidFill>
                          <a:effectLst/>
                          <a:latin typeface="+mn-lt"/>
                          <a:ea typeface="+mn-ea"/>
                          <a:cs typeface="+mn-cs"/>
                        </a:rPr>
                        <a:t>Brindar apoyo de orientación a cuidadores informales de personas mayores</a:t>
                      </a:r>
                    </a:p>
                  </a:txBody>
                  <a:tcPr marL="68580" marR="68580" marT="0" marB="0"/>
                </a:tc>
                <a:tc>
                  <a:txBody>
                    <a:bodyPr/>
                    <a:lstStyle/>
                    <a:p>
                      <a:pPr marL="342900" lvl="0" indent="-342900" algn="just">
                        <a:lnSpc>
                          <a:spcPct val="100000"/>
                        </a:lnSpc>
                        <a:spcAft>
                          <a:spcPts val="0"/>
                        </a:spcAft>
                        <a:buFont typeface="+mj-lt"/>
                        <a:buAutoNum type="arabicPeriod"/>
                      </a:pPr>
                      <a:r>
                        <a:rPr lang="es-CR" sz="1400" kern="1200" dirty="0">
                          <a:solidFill>
                            <a:schemeClr val="dk1"/>
                          </a:solidFill>
                          <a:effectLst/>
                          <a:latin typeface="+mn-lt"/>
                          <a:ea typeface="+mn-ea"/>
                          <a:cs typeface="+mn-cs"/>
                        </a:rPr>
                        <a:t>Formación en cuidados: Atención a la dependencia</a:t>
                      </a:r>
                    </a:p>
                    <a:p>
                      <a:pPr marL="342900" lvl="0" indent="-342900" algn="just">
                        <a:lnSpc>
                          <a:spcPct val="100000"/>
                        </a:lnSpc>
                        <a:spcAft>
                          <a:spcPts val="0"/>
                        </a:spcAft>
                        <a:buFont typeface="+mj-lt"/>
                        <a:buAutoNum type="arabicPeriod"/>
                      </a:pPr>
                      <a:r>
                        <a:rPr lang="es-ES" sz="1400" kern="1200" dirty="0">
                          <a:solidFill>
                            <a:schemeClr val="dk1"/>
                          </a:solidFill>
                          <a:effectLst/>
                          <a:latin typeface="+mn-lt"/>
                          <a:ea typeface="+mn-ea"/>
                          <a:cs typeface="+mn-cs"/>
                        </a:rPr>
                        <a:t>Perfil: personas que cuidan</a:t>
                      </a:r>
                    </a:p>
                  </a:txBody>
                  <a:tcPr marL="89535" marR="89535" marT="0" marB="0"/>
                </a:tc>
                <a:extLst>
                  <a:ext uri="{0D108BD9-81ED-4DB2-BD59-A6C34878D82A}">
                    <a16:rowId xmlns:a16="http://schemas.microsoft.com/office/drawing/2014/main" val="3419307767"/>
                  </a:ext>
                </a:extLst>
              </a:tr>
            </a:tbl>
          </a:graphicData>
        </a:graphic>
      </p:graphicFrame>
    </p:spTree>
    <p:extLst>
      <p:ext uri="{BB962C8B-B14F-4D97-AF65-F5344CB8AC3E}">
        <p14:creationId xmlns:p14="http://schemas.microsoft.com/office/powerpoint/2010/main" val="248839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A3B5C1-04D7-2851-CCEC-3DB4550E2428}"/>
              </a:ext>
            </a:extLst>
          </p:cNvPr>
          <p:cNvSpPr>
            <a:spLocks noGrp="1"/>
          </p:cNvSpPr>
          <p:nvPr>
            <p:ph type="title"/>
          </p:nvPr>
        </p:nvSpPr>
        <p:spPr/>
        <p:txBody>
          <a:bodyPr/>
          <a:lstStyle/>
          <a:p>
            <a:r>
              <a:rPr lang="es-CR" dirty="0"/>
              <a:t>Hallazgos generales</a:t>
            </a:r>
          </a:p>
        </p:txBody>
      </p:sp>
      <p:sp>
        <p:nvSpPr>
          <p:cNvPr id="4" name="Content Placeholder 3">
            <a:extLst>
              <a:ext uri="{FF2B5EF4-FFF2-40B4-BE49-F238E27FC236}">
                <a16:creationId xmlns:a16="http://schemas.microsoft.com/office/drawing/2014/main" id="{B38CCB67-E84A-B6E2-AC49-90CBFFEED6F8}"/>
              </a:ext>
            </a:extLst>
          </p:cNvPr>
          <p:cNvSpPr>
            <a:spLocks noGrp="1"/>
          </p:cNvSpPr>
          <p:nvPr>
            <p:ph idx="1"/>
          </p:nvPr>
        </p:nvSpPr>
        <p:spPr/>
        <p:txBody>
          <a:bodyPr/>
          <a:lstStyle/>
          <a:p>
            <a:pPr marL="285750" indent="-285750" algn="just">
              <a:buFont typeface="Arial" panose="020B0604020202020204" pitchFamily="34" charset="0"/>
              <a:buChar char="•"/>
            </a:pPr>
            <a:r>
              <a:rPr lang="es-CR" sz="2000" b="0" dirty="0"/>
              <a:t>Todas las instituciones tienen a la asistencia personal y los cuidados como un ámbito clave (algunas en el marco de sistemas, políticas o normas).</a:t>
            </a:r>
          </a:p>
          <a:p>
            <a:pPr marL="285750" indent="-285750" algn="just">
              <a:buFont typeface="Arial" panose="020B0604020202020204" pitchFamily="34" charset="0"/>
              <a:buChar char="•"/>
            </a:pPr>
            <a:r>
              <a:rPr lang="es-CR" sz="2000" b="0" dirty="0"/>
              <a:t>Es un tema vivo, es decir que las instituciones siguen en búsqueda de la mejora continua.</a:t>
            </a:r>
          </a:p>
          <a:p>
            <a:pPr marL="285750" indent="-285750" algn="just">
              <a:buFont typeface="Arial" panose="020B0604020202020204" pitchFamily="34" charset="0"/>
              <a:buChar char="•"/>
            </a:pPr>
            <a:r>
              <a:rPr lang="es-CR" sz="2000" b="0" dirty="0"/>
              <a:t>Alta valoración de espacios para compartir experiencias y del análisis comparado (no partir de 0).</a:t>
            </a:r>
          </a:p>
        </p:txBody>
      </p:sp>
      <p:pic>
        <p:nvPicPr>
          <p:cNvPr id="10" name="Picture Placeholder 9" descr="A doctor holding a patient's hand&#10;&#10;Description automatically generated">
            <a:extLst>
              <a:ext uri="{FF2B5EF4-FFF2-40B4-BE49-F238E27FC236}">
                <a16:creationId xmlns:a16="http://schemas.microsoft.com/office/drawing/2014/main" id="{7DA257E8-A860-24DB-2F18-B48D291CA5E2}"/>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328" r="31328"/>
          <a:stretch>
            <a:fillRect/>
          </a:stretch>
        </p:blipFill>
        <p:spPr/>
      </p:pic>
      <p:sp>
        <p:nvSpPr>
          <p:cNvPr id="6" name="Text Placeholder 5">
            <a:extLst>
              <a:ext uri="{FF2B5EF4-FFF2-40B4-BE49-F238E27FC236}">
                <a16:creationId xmlns:a16="http://schemas.microsoft.com/office/drawing/2014/main" id="{CFA0A782-B879-DA28-CC59-595C25E60C04}"/>
              </a:ext>
            </a:extLst>
          </p:cNvPr>
          <p:cNvSpPr>
            <a:spLocks noGrp="1"/>
          </p:cNvSpPr>
          <p:nvPr>
            <p:ph type="body" sz="quarter" idx="14"/>
          </p:nvPr>
        </p:nvSpPr>
        <p:spPr/>
        <p:txBody>
          <a:bodyPr/>
          <a:lstStyle/>
          <a:p>
            <a:endParaRPr lang="es-CR" dirty="0"/>
          </a:p>
        </p:txBody>
      </p:sp>
    </p:spTree>
    <p:extLst>
      <p:ext uri="{BB962C8B-B14F-4D97-AF65-F5344CB8AC3E}">
        <p14:creationId xmlns:p14="http://schemas.microsoft.com/office/powerpoint/2010/main" val="2077068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D514-237C-CDE5-762D-F819F023C29F}"/>
              </a:ext>
            </a:extLst>
          </p:cNvPr>
          <p:cNvSpPr>
            <a:spLocks noGrp="1"/>
          </p:cNvSpPr>
          <p:nvPr>
            <p:ph type="title"/>
          </p:nvPr>
        </p:nvSpPr>
        <p:spPr/>
        <p:txBody>
          <a:bodyPr/>
          <a:lstStyle/>
          <a:p>
            <a:r>
              <a:rPr lang="es-CR" dirty="0"/>
              <a:t>Resultan 2 documentos:</a:t>
            </a:r>
            <a:br>
              <a:rPr lang="es-CR" dirty="0"/>
            </a:br>
            <a:br>
              <a:rPr lang="es-CR" dirty="0"/>
            </a:br>
            <a:endParaRPr lang="es-CR" dirty="0"/>
          </a:p>
        </p:txBody>
      </p:sp>
      <p:sp>
        <p:nvSpPr>
          <p:cNvPr id="4" name="TextBox 3">
            <a:extLst>
              <a:ext uri="{FF2B5EF4-FFF2-40B4-BE49-F238E27FC236}">
                <a16:creationId xmlns:a16="http://schemas.microsoft.com/office/drawing/2014/main" id="{68C91966-2834-DAF9-699C-B9DA3D6F2021}"/>
              </a:ext>
            </a:extLst>
          </p:cNvPr>
          <p:cNvSpPr txBox="1"/>
          <p:nvPr/>
        </p:nvSpPr>
        <p:spPr>
          <a:xfrm>
            <a:off x="1645920" y="2690336"/>
            <a:ext cx="7500937" cy="2015936"/>
          </a:xfrm>
          <a:prstGeom prst="rect">
            <a:avLst/>
          </a:prstGeom>
          <a:noFill/>
        </p:spPr>
        <p:txBody>
          <a:bodyPr wrap="square">
            <a:spAutoFit/>
          </a:bodyPr>
          <a:lstStyle/>
          <a:p>
            <a:pPr marL="342900" indent="-342900" algn="just">
              <a:buFont typeface="Arial" panose="020B0604020202020204" pitchFamily="34" charset="0"/>
              <a:buChar char="•"/>
            </a:pPr>
            <a:r>
              <a:rPr lang="es-CR" sz="2500" b="1" dirty="0">
                <a:solidFill>
                  <a:schemeClr val="accent1"/>
                </a:solidFill>
                <a:latin typeface="+mj-lt"/>
                <a:ea typeface="+mj-ea"/>
                <a:cs typeface="+mj-cs"/>
              </a:rPr>
              <a:t>Sistematización de experiencias</a:t>
            </a:r>
          </a:p>
          <a:p>
            <a:pPr marL="342900" indent="-342900" algn="just">
              <a:buFont typeface="Arial" panose="020B0604020202020204" pitchFamily="34" charset="0"/>
              <a:buChar char="•"/>
            </a:pPr>
            <a:endParaRPr lang="es-CR" sz="2500" b="1" dirty="0">
              <a:solidFill>
                <a:schemeClr val="accent1"/>
              </a:solidFill>
              <a:latin typeface="+mj-lt"/>
              <a:ea typeface="+mj-ea"/>
              <a:cs typeface="+mj-cs"/>
            </a:endParaRPr>
          </a:p>
          <a:p>
            <a:pPr marL="342900" indent="-342900" algn="just">
              <a:buFont typeface="Arial" panose="020B0604020202020204" pitchFamily="34" charset="0"/>
              <a:buChar char="•"/>
            </a:pPr>
            <a:r>
              <a:rPr lang="es-CR" sz="2500" b="1" dirty="0">
                <a:solidFill>
                  <a:schemeClr val="accent1"/>
                </a:solidFill>
                <a:latin typeface="+mj-lt"/>
                <a:ea typeface="+mj-ea"/>
                <a:cs typeface="+mj-cs"/>
              </a:rPr>
              <a:t>Guía para </a:t>
            </a:r>
            <a:r>
              <a:rPr lang="es-ES" sz="2500" b="1" dirty="0">
                <a:solidFill>
                  <a:schemeClr val="accent1"/>
                </a:solidFill>
                <a:latin typeface="+mj-lt"/>
                <a:ea typeface="+mj-ea"/>
                <a:cs typeface="+mj-cs"/>
              </a:rPr>
              <a:t>para una discusión nacional sobre la incorporación o mejora de servicios de formación y certificación para los cuidados </a:t>
            </a:r>
            <a:endParaRPr lang="es-CR" sz="2500" b="1" dirty="0">
              <a:solidFill>
                <a:schemeClr val="accent1"/>
              </a:solidFill>
              <a:latin typeface="+mj-lt"/>
              <a:ea typeface="+mj-ea"/>
              <a:cs typeface="+mj-cs"/>
            </a:endParaRPr>
          </a:p>
        </p:txBody>
      </p:sp>
    </p:spTree>
    <p:extLst>
      <p:ext uri="{BB962C8B-B14F-4D97-AF65-F5344CB8AC3E}">
        <p14:creationId xmlns:p14="http://schemas.microsoft.com/office/powerpoint/2010/main" val="28542313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03857-0D82-945A-814A-F6792513E206}"/>
              </a:ext>
            </a:extLst>
          </p:cNvPr>
          <p:cNvSpPr>
            <a:spLocks noGrp="1"/>
          </p:cNvSpPr>
          <p:nvPr>
            <p:ph type="title"/>
          </p:nvPr>
        </p:nvSpPr>
        <p:spPr/>
        <p:txBody>
          <a:bodyPr/>
          <a:lstStyle/>
          <a:p>
            <a:r>
              <a:rPr lang="es-CR" dirty="0"/>
              <a:t>Elementos o desafíos a partir de las experiencias </a:t>
            </a:r>
          </a:p>
        </p:txBody>
      </p:sp>
      <p:pic>
        <p:nvPicPr>
          <p:cNvPr id="4" name="Graphic 3" descr="Badge 10 with solid fill">
            <a:extLst>
              <a:ext uri="{FF2B5EF4-FFF2-40B4-BE49-F238E27FC236}">
                <a16:creationId xmlns:a16="http://schemas.microsoft.com/office/drawing/2014/main" id="{329DCE2E-5F65-A925-6FF7-F1BFC5DDCF2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0538" y="1771650"/>
            <a:ext cx="914400" cy="914400"/>
          </a:xfrm>
          <a:prstGeom prst="rect">
            <a:avLst/>
          </a:prstGeom>
        </p:spPr>
      </p:pic>
    </p:spTree>
    <p:extLst>
      <p:ext uri="{BB962C8B-B14F-4D97-AF65-F5344CB8AC3E}">
        <p14:creationId xmlns:p14="http://schemas.microsoft.com/office/powerpoint/2010/main" val="1258408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56CD32-164B-461D-19CB-66356BE3DF5E}"/>
              </a:ext>
            </a:extLst>
          </p:cNvPr>
          <p:cNvGrpSpPr/>
          <p:nvPr/>
        </p:nvGrpSpPr>
        <p:grpSpPr>
          <a:xfrm>
            <a:off x="361424" y="1051471"/>
            <a:ext cx="11627376" cy="1117778"/>
            <a:chOff x="369343" y="1735719"/>
            <a:chExt cx="2943423" cy="1117778"/>
          </a:xfrm>
        </p:grpSpPr>
        <p:sp>
          <p:nvSpPr>
            <p:cNvPr id="3" name="Rectangle: Rounded Corners 2">
              <a:extLst>
                <a:ext uri="{FF2B5EF4-FFF2-40B4-BE49-F238E27FC236}">
                  <a16:creationId xmlns:a16="http://schemas.microsoft.com/office/drawing/2014/main" id="{7E6B1D27-81CA-784D-0FEB-48C64B8E471C}"/>
                </a:ext>
              </a:extLst>
            </p:cNvPr>
            <p:cNvSpPr/>
            <p:nvPr/>
          </p:nvSpPr>
          <p:spPr>
            <a:xfrm>
              <a:off x="369343" y="1735719"/>
              <a:ext cx="2943423" cy="1117778"/>
            </a:xfrm>
            <a:prstGeom prst="roundRect">
              <a:avLst>
                <a:gd name="adj" fmla="val 10000"/>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a:lstStyle/>
            <a:p>
              <a:pPr algn="just"/>
              <a:endParaRPr lang="es-CR" sz="2400" b="1"/>
            </a:p>
          </p:txBody>
        </p:sp>
        <p:sp>
          <p:nvSpPr>
            <p:cNvPr id="4" name="Rectangle: Rounded Corners 4">
              <a:extLst>
                <a:ext uri="{FF2B5EF4-FFF2-40B4-BE49-F238E27FC236}">
                  <a16:creationId xmlns:a16="http://schemas.microsoft.com/office/drawing/2014/main" id="{5D5E3097-88A1-5449-8EB0-F33AF90E1631}"/>
                </a:ext>
              </a:extLst>
            </p:cNvPr>
            <p:cNvSpPr txBox="1"/>
            <p:nvPr/>
          </p:nvSpPr>
          <p:spPr>
            <a:xfrm>
              <a:off x="402082" y="1768458"/>
              <a:ext cx="2877945" cy="1052300"/>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spcFirstLastPara="0" vert="horz" wrap="square" lIns="40640" tIns="30480" rIns="40640" bIns="30480" numCol="1" spcCol="1270" anchor="ctr" anchorCtr="0">
              <a:noAutofit/>
            </a:bodyPr>
            <a:lstStyle/>
            <a:p>
              <a:pPr marL="0" lvl="0" indent="0" algn="just" defTabSz="711200">
                <a:lnSpc>
                  <a:spcPct val="90000"/>
                </a:lnSpc>
                <a:spcBef>
                  <a:spcPct val="0"/>
                </a:spcBef>
                <a:spcAft>
                  <a:spcPct val="35000"/>
                </a:spcAft>
                <a:buNone/>
              </a:pPr>
              <a:r>
                <a:rPr lang="es-ES" sz="2000" b="1" kern="1200" dirty="0"/>
                <a:t>1. Definir los roles y funciones de las personas cuidadoras</a:t>
              </a:r>
            </a:p>
          </p:txBody>
        </p:sp>
      </p:grpSp>
      <p:sp>
        <p:nvSpPr>
          <p:cNvPr id="6" name="TextBox 5">
            <a:extLst>
              <a:ext uri="{FF2B5EF4-FFF2-40B4-BE49-F238E27FC236}">
                <a16:creationId xmlns:a16="http://schemas.microsoft.com/office/drawing/2014/main" id="{3076C9DA-9BBE-045C-D45B-9F44D5E6C0CA}"/>
              </a:ext>
            </a:extLst>
          </p:cNvPr>
          <p:cNvSpPr txBox="1"/>
          <p:nvPr/>
        </p:nvSpPr>
        <p:spPr>
          <a:xfrm>
            <a:off x="490753" y="2413337"/>
            <a:ext cx="11368719" cy="1938992"/>
          </a:xfrm>
          <a:prstGeom prst="rect">
            <a:avLst/>
          </a:prstGeom>
          <a:noFill/>
        </p:spPr>
        <p:txBody>
          <a:bodyPr wrap="square">
            <a:spAutoFit/>
          </a:bodyPr>
          <a:lstStyle/>
          <a:p>
            <a:pPr algn="just"/>
            <a:r>
              <a:rPr lang="es-CR" sz="2000" dirty="0">
                <a:solidFill>
                  <a:srgbClr val="252525"/>
                </a:solidFill>
                <a:latin typeface="Calibri" panose="020F0502020204030204" pitchFamily="34" charset="0"/>
                <a:ea typeface="Calibri" panose="020F0502020204030204" pitchFamily="34" charset="0"/>
                <a:cs typeface="Times New Roman" panose="02020603050405020304" pitchFamily="18" charset="0"/>
              </a:rPr>
              <a:t>Se debe contestar claramente qué es y qué no es la persona cuidadora o asistente y hacerlo con el protagonismo de los actores clave del mundo del trabajo: sectores empleador y trabajador, sociedad civil e instituciones de gobierno vinculadas. </a:t>
            </a:r>
          </a:p>
          <a:p>
            <a:pPr algn="just"/>
            <a:endParaRPr lang="es-CR" sz="2000" dirty="0">
              <a:solidFill>
                <a:srgbClr val="252525"/>
              </a:solidFill>
              <a:latin typeface="Calibri" panose="020F0502020204030204" pitchFamily="34" charset="0"/>
              <a:ea typeface="Calibri" panose="020F0502020204030204" pitchFamily="34" charset="0"/>
              <a:cs typeface="Times New Roman" panose="02020603050405020304" pitchFamily="18" charset="0"/>
            </a:endParaRPr>
          </a:p>
          <a:p>
            <a:pPr algn="just"/>
            <a:r>
              <a:rPr lang="es-CR" sz="2000" dirty="0">
                <a:solidFill>
                  <a:srgbClr val="252525"/>
                </a:solidFill>
                <a:latin typeface="Calibri" panose="020F0502020204030204" pitchFamily="34" charset="0"/>
                <a:ea typeface="Calibri" panose="020F0502020204030204" pitchFamily="34" charset="0"/>
                <a:cs typeface="Times New Roman" panose="02020603050405020304" pitchFamily="18" charset="0"/>
              </a:rPr>
              <a:t>Clave para demostrar objetivamente que hay competencias técnicas y blandas asociadas.</a:t>
            </a:r>
          </a:p>
          <a:p>
            <a:pPr algn="just"/>
            <a:r>
              <a:rPr lang="es-CR" sz="2000" dirty="0">
                <a:solidFill>
                  <a:srgbClr val="252525"/>
                </a:solidFill>
                <a:latin typeface="Calibri" panose="020F0502020204030204" pitchFamily="34" charset="0"/>
                <a:ea typeface="Calibri" panose="020F0502020204030204" pitchFamily="34" charset="0"/>
                <a:cs typeface="Times New Roman" panose="02020603050405020304" pitchFamily="18" charset="0"/>
              </a:rPr>
              <a:t>Para diferenciar de otros sectores / ocupaciones.</a:t>
            </a:r>
          </a:p>
        </p:txBody>
      </p:sp>
      <p:grpSp>
        <p:nvGrpSpPr>
          <p:cNvPr id="13" name="Group 12">
            <a:extLst>
              <a:ext uri="{FF2B5EF4-FFF2-40B4-BE49-F238E27FC236}">
                <a16:creationId xmlns:a16="http://schemas.microsoft.com/office/drawing/2014/main" id="{298648C6-A78D-A51B-80AB-DEF1A39F8018}"/>
              </a:ext>
            </a:extLst>
          </p:cNvPr>
          <p:cNvGrpSpPr/>
          <p:nvPr/>
        </p:nvGrpSpPr>
        <p:grpSpPr>
          <a:xfrm>
            <a:off x="2688771" y="4466152"/>
            <a:ext cx="9170701" cy="2207597"/>
            <a:chOff x="2688771" y="4466152"/>
            <a:chExt cx="9170701" cy="2207597"/>
          </a:xfrm>
        </p:grpSpPr>
        <p:pic>
          <p:nvPicPr>
            <p:cNvPr id="8" name="Picture 7">
              <a:extLst>
                <a:ext uri="{FF2B5EF4-FFF2-40B4-BE49-F238E27FC236}">
                  <a16:creationId xmlns:a16="http://schemas.microsoft.com/office/drawing/2014/main" id="{EAA2B627-5946-5099-BA0E-51EBBA6BE582}"/>
                </a:ext>
              </a:extLst>
            </p:cNvPr>
            <p:cNvPicPr>
              <a:picLocks noChangeAspect="1"/>
            </p:cNvPicPr>
            <p:nvPr/>
          </p:nvPicPr>
          <p:blipFill rotWithShape="1">
            <a:blip r:embed="rId2"/>
            <a:srcRect b="12434"/>
            <a:stretch/>
          </p:blipFill>
          <p:spPr>
            <a:xfrm>
              <a:off x="4823310" y="4466152"/>
              <a:ext cx="7036162" cy="2207597"/>
            </a:xfrm>
            <a:prstGeom prst="rect">
              <a:avLst/>
            </a:prstGeom>
            <a:ln>
              <a:solidFill>
                <a:schemeClr val="accent1"/>
              </a:solidFill>
            </a:ln>
          </p:spPr>
        </p:pic>
        <p:pic>
          <p:nvPicPr>
            <p:cNvPr id="2050" name="Picture 2" descr="Marco Nacional de Cualificaciones">
              <a:extLst>
                <a:ext uri="{FF2B5EF4-FFF2-40B4-BE49-F238E27FC236}">
                  <a16:creationId xmlns:a16="http://schemas.microsoft.com/office/drawing/2014/main" id="{4C61BEBF-78E1-6927-CED1-384D921ADB2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8771" y="5230003"/>
              <a:ext cx="1990500" cy="142225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3C889B9C-4FC1-BFCB-2C20-FD8A45F41E93}"/>
                </a:ext>
              </a:extLst>
            </p:cNvPr>
            <p:cNvSpPr/>
            <p:nvPr/>
          </p:nvSpPr>
          <p:spPr>
            <a:xfrm>
              <a:off x="5757916" y="5063490"/>
              <a:ext cx="1522993" cy="21717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CR"/>
            </a:p>
          </p:txBody>
        </p:sp>
        <p:sp>
          <p:nvSpPr>
            <p:cNvPr id="7" name="Rectangle 6">
              <a:extLst>
                <a:ext uri="{FF2B5EF4-FFF2-40B4-BE49-F238E27FC236}">
                  <a16:creationId xmlns:a16="http://schemas.microsoft.com/office/drawing/2014/main" id="{2B39E6AA-D81D-0C53-02CB-7D4C09E271F8}"/>
                </a:ext>
              </a:extLst>
            </p:cNvPr>
            <p:cNvSpPr/>
            <p:nvPr/>
          </p:nvSpPr>
          <p:spPr>
            <a:xfrm>
              <a:off x="4996419" y="6124011"/>
              <a:ext cx="1522993" cy="21717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CR"/>
            </a:p>
          </p:txBody>
        </p:sp>
        <p:sp>
          <p:nvSpPr>
            <p:cNvPr id="11" name="Rectangle 10">
              <a:extLst>
                <a:ext uri="{FF2B5EF4-FFF2-40B4-BE49-F238E27FC236}">
                  <a16:creationId xmlns:a16="http://schemas.microsoft.com/office/drawing/2014/main" id="{FEC7CEB8-CD51-3654-29D8-DDDBE7E270DA}"/>
                </a:ext>
              </a:extLst>
            </p:cNvPr>
            <p:cNvSpPr/>
            <p:nvPr/>
          </p:nvSpPr>
          <p:spPr>
            <a:xfrm>
              <a:off x="8676376" y="5753100"/>
              <a:ext cx="2262134" cy="25908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CR"/>
            </a:p>
          </p:txBody>
        </p:sp>
        <p:sp>
          <p:nvSpPr>
            <p:cNvPr id="12" name="Rectangle 11">
              <a:extLst>
                <a:ext uri="{FF2B5EF4-FFF2-40B4-BE49-F238E27FC236}">
                  <a16:creationId xmlns:a16="http://schemas.microsoft.com/office/drawing/2014/main" id="{CC543B2B-3593-D1B0-73F3-E40B4D7F9499}"/>
                </a:ext>
              </a:extLst>
            </p:cNvPr>
            <p:cNvSpPr/>
            <p:nvPr/>
          </p:nvSpPr>
          <p:spPr>
            <a:xfrm>
              <a:off x="8390626" y="5078730"/>
              <a:ext cx="2033534" cy="201930"/>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s-CR"/>
            </a:p>
          </p:txBody>
        </p:sp>
      </p:grpSp>
    </p:spTree>
    <p:extLst>
      <p:ext uri="{BB962C8B-B14F-4D97-AF65-F5344CB8AC3E}">
        <p14:creationId xmlns:p14="http://schemas.microsoft.com/office/powerpoint/2010/main" val="276065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56CD32-164B-461D-19CB-66356BE3DF5E}"/>
              </a:ext>
            </a:extLst>
          </p:cNvPr>
          <p:cNvGrpSpPr/>
          <p:nvPr/>
        </p:nvGrpSpPr>
        <p:grpSpPr>
          <a:xfrm>
            <a:off x="361424" y="1051471"/>
            <a:ext cx="11627376" cy="1117778"/>
            <a:chOff x="369343" y="1735719"/>
            <a:chExt cx="2943423" cy="1117778"/>
          </a:xfrm>
        </p:grpSpPr>
        <p:sp>
          <p:nvSpPr>
            <p:cNvPr id="3" name="Rectangle: Rounded Corners 2">
              <a:extLst>
                <a:ext uri="{FF2B5EF4-FFF2-40B4-BE49-F238E27FC236}">
                  <a16:creationId xmlns:a16="http://schemas.microsoft.com/office/drawing/2014/main" id="{7E6B1D27-81CA-784D-0FEB-48C64B8E471C}"/>
                </a:ext>
              </a:extLst>
            </p:cNvPr>
            <p:cNvSpPr/>
            <p:nvPr/>
          </p:nvSpPr>
          <p:spPr>
            <a:xfrm>
              <a:off x="369343" y="1735719"/>
              <a:ext cx="2943423" cy="1117778"/>
            </a:xfrm>
            <a:prstGeom prst="roundRect">
              <a:avLst>
                <a:gd name="adj" fmla="val 10000"/>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a:lstStyle/>
            <a:p>
              <a:pPr algn="just"/>
              <a:endParaRPr lang="es-CR" sz="2400" b="1"/>
            </a:p>
          </p:txBody>
        </p:sp>
        <p:sp>
          <p:nvSpPr>
            <p:cNvPr id="4" name="Rectangle: Rounded Corners 4">
              <a:extLst>
                <a:ext uri="{FF2B5EF4-FFF2-40B4-BE49-F238E27FC236}">
                  <a16:creationId xmlns:a16="http://schemas.microsoft.com/office/drawing/2014/main" id="{5D5E3097-88A1-5449-8EB0-F33AF90E1631}"/>
                </a:ext>
              </a:extLst>
            </p:cNvPr>
            <p:cNvSpPr txBox="1"/>
            <p:nvPr/>
          </p:nvSpPr>
          <p:spPr>
            <a:xfrm>
              <a:off x="402082" y="1768458"/>
              <a:ext cx="2877945" cy="1052300"/>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spcFirstLastPara="0" vert="horz" wrap="square" lIns="40640" tIns="30480" rIns="40640" bIns="30480" numCol="1" spcCol="1270" anchor="ctr" anchorCtr="0">
              <a:noAutofit/>
            </a:bodyPr>
            <a:lstStyle/>
            <a:p>
              <a:pPr marL="0" lvl="0" indent="0" algn="just" defTabSz="711200">
                <a:lnSpc>
                  <a:spcPct val="90000"/>
                </a:lnSpc>
                <a:spcBef>
                  <a:spcPct val="0"/>
                </a:spcBef>
                <a:spcAft>
                  <a:spcPct val="35000"/>
                </a:spcAft>
                <a:buNone/>
              </a:pPr>
              <a:r>
                <a:rPr lang="es-ES" sz="2000" b="1" dirty="0"/>
                <a:t>2</a:t>
              </a:r>
              <a:r>
                <a:rPr lang="es-ES" sz="2000" b="1" kern="1200" dirty="0"/>
                <a:t>. </a:t>
              </a:r>
              <a:r>
                <a:rPr lang="es-ES" sz="2000" b="1" dirty="0"/>
                <a:t>Diseñar y ofrecer servicios con p</a:t>
              </a:r>
              <a:r>
                <a:rPr lang="es-ES" sz="2000" b="1" kern="1200" dirty="0"/>
                <a:t>erspectiva de género y enfoque de derechos humanos</a:t>
              </a:r>
            </a:p>
          </p:txBody>
        </p:sp>
      </p:grpSp>
      <p:sp>
        <p:nvSpPr>
          <p:cNvPr id="8" name="TextBox 7">
            <a:extLst>
              <a:ext uri="{FF2B5EF4-FFF2-40B4-BE49-F238E27FC236}">
                <a16:creationId xmlns:a16="http://schemas.microsoft.com/office/drawing/2014/main" id="{8DE21440-ADDE-9474-5DEF-501BB27BB404}"/>
              </a:ext>
            </a:extLst>
          </p:cNvPr>
          <p:cNvSpPr txBox="1"/>
          <p:nvPr/>
        </p:nvSpPr>
        <p:spPr>
          <a:xfrm>
            <a:off x="361424" y="2460517"/>
            <a:ext cx="11627376" cy="1015663"/>
          </a:xfrm>
          <a:prstGeom prst="rect">
            <a:avLst/>
          </a:prstGeom>
          <a:noFill/>
        </p:spPr>
        <p:txBody>
          <a:bodyPr wrap="square">
            <a:spAutoFit/>
          </a:bodyPr>
          <a:lstStyle/>
          <a:p>
            <a:pPr algn="just" defTabSz="966612">
              <a:defRPr/>
            </a:pPr>
            <a:r>
              <a:rPr lang="es-ES" sz="2000" dirty="0">
                <a:latin typeface="Calibri" panose="020F0502020204030204" pitchFamily="34" charset="0"/>
                <a:ea typeface="Calibri" panose="020F0502020204030204" pitchFamily="34" charset="0"/>
                <a:cs typeface="Times New Roman" panose="02020603050405020304" pitchFamily="18" charset="0"/>
              </a:rPr>
              <a:t>Los distintos instrumentos didácticos y pedagógicos deben desarrollar</a:t>
            </a:r>
            <a:r>
              <a:rPr lang="es-ES" sz="2000">
                <a:latin typeface="Calibri" panose="020F0502020204030204" pitchFamily="34" charset="0"/>
                <a:ea typeface="Calibri" panose="020F0502020204030204" pitchFamily="34" charset="0"/>
                <a:cs typeface="Times New Roman" panose="02020603050405020304" pitchFamily="18" charset="0"/>
              </a:rPr>
              <a:t>/reconocer </a:t>
            </a:r>
            <a:r>
              <a:rPr lang="es-ES" sz="2000" dirty="0">
                <a:latin typeface="Calibri" panose="020F0502020204030204" pitchFamily="34" charset="0"/>
                <a:ea typeface="Calibri" panose="020F0502020204030204" pitchFamily="34" charset="0"/>
                <a:cs typeface="Times New Roman" panose="02020603050405020304" pitchFamily="18" charset="0"/>
              </a:rPr>
              <a:t>competencias para el empoderamiento y la acción, que permitan a las personas trabajadoras, en su mayoría mujeres, realizar su trabajo en mejores condiciones  y de mejor manera.</a:t>
            </a:r>
          </a:p>
        </p:txBody>
      </p:sp>
      <p:graphicFrame>
        <p:nvGraphicFramePr>
          <p:cNvPr id="11" name="Table 10">
            <a:extLst>
              <a:ext uri="{FF2B5EF4-FFF2-40B4-BE49-F238E27FC236}">
                <a16:creationId xmlns:a16="http://schemas.microsoft.com/office/drawing/2014/main" id="{EED701B7-8E92-517E-55CF-FBCB984FF8C2}"/>
              </a:ext>
            </a:extLst>
          </p:cNvPr>
          <p:cNvGraphicFramePr>
            <a:graphicFrameLocks noGrp="1"/>
          </p:cNvGraphicFramePr>
          <p:nvPr>
            <p:extLst>
              <p:ext uri="{D42A27DB-BD31-4B8C-83A1-F6EECF244321}">
                <p14:modId xmlns:p14="http://schemas.microsoft.com/office/powerpoint/2010/main" val="3793477386"/>
              </p:ext>
            </p:extLst>
          </p:nvPr>
        </p:nvGraphicFramePr>
        <p:xfrm>
          <a:off x="411640" y="3718201"/>
          <a:ext cx="11368720" cy="914400"/>
        </p:xfrm>
        <a:graphic>
          <a:graphicData uri="http://schemas.openxmlformats.org/drawingml/2006/table">
            <a:tbl>
              <a:tblPr firstRow="1" bandRow="1">
                <a:tableStyleId>{69012ECD-51FC-41F1-AA8D-1B2483CD663E}</a:tableStyleId>
              </a:tblPr>
              <a:tblGrid>
                <a:gridCol w="4548980">
                  <a:extLst>
                    <a:ext uri="{9D8B030D-6E8A-4147-A177-3AD203B41FA5}">
                      <a16:colId xmlns:a16="http://schemas.microsoft.com/office/drawing/2014/main" val="1553097681"/>
                    </a:ext>
                  </a:extLst>
                </a:gridCol>
                <a:gridCol w="6819740">
                  <a:extLst>
                    <a:ext uri="{9D8B030D-6E8A-4147-A177-3AD203B41FA5}">
                      <a16:colId xmlns:a16="http://schemas.microsoft.com/office/drawing/2014/main" val="982738001"/>
                    </a:ext>
                  </a:extLst>
                </a:gridCol>
              </a:tblGrid>
              <a:tr h="2438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CR" sz="1800" dirty="0"/>
                        <a:t>Derechos laborales</a:t>
                      </a:r>
                    </a:p>
                    <a:p>
                      <a:r>
                        <a:rPr lang="es-CR" sz="1800" dirty="0"/>
                        <a:t>Autocuidado</a:t>
                      </a:r>
                    </a:p>
                    <a:p>
                      <a:r>
                        <a:rPr lang="es-CR" sz="1800" dirty="0"/>
                        <a:t>Salud y seguridad en el trabajo</a:t>
                      </a:r>
                      <a:endParaRPr lang="es-CR" sz="1800" dirty="0">
                        <a:latin typeface="+mj-lt"/>
                      </a:endParaRPr>
                    </a:p>
                  </a:txBody>
                  <a:tcPr/>
                </a:tc>
                <a:tc>
                  <a:txBody>
                    <a:bodyPr/>
                    <a:lstStyle/>
                    <a:p>
                      <a:r>
                        <a:rPr lang="es-ES" sz="1800" dirty="0"/>
                        <a:t>Autonomía, vida independiente, envejecimiento activo.</a:t>
                      </a:r>
                    </a:p>
                    <a:p>
                      <a:r>
                        <a:rPr lang="es-ES" sz="1800" dirty="0"/>
                        <a:t>Asistencia en actividades básicas, instrumentales y avanzadas</a:t>
                      </a:r>
                      <a:endParaRPr lang="es-CR" sz="1800" dirty="0">
                        <a:latin typeface="+mj-lt"/>
                      </a:endParaRPr>
                    </a:p>
                  </a:txBody>
                  <a:tcPr/>
                </a:tc>
                <a:extLst>
                  <a:ext uri="{0D108BD9-81ED-4DB2-BD59-A6C34878D82A}">
                    <a16:rowId xmlns:a16="http://schemas.microsoft.com/office/drawing/2014/main" val="3132400670"/>
                  </a:ext>
                </a:extLst>
              </a:tr>
            </a:tbl>
          </a:graphicData>
        </a:graphic>
      </p:graphicFrame>
      <p:pic>
        <p:nvPicPr>
          <p:cNvPr id="15" name="Picture 2" descr="INEFOP Instituto Nacional de Empleo y Formación Profesional | empleo |  Misiones 1352, Montevideo Montevideo Department, Uruguay">
            <a:extLst>
              <a:ext uri="{FF2B5EF4-FFF2-40B4-BE49-F238E27FC236}">
                <a16:creationId xmlns:a16="http://schemas.microsoft.com/office/drawing/2014/main" id="{812A8FF5-C1D4-0F99-CAC6-2BC2D2D40BA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571" r="6034" b="25110"/>
          <a:stretch/>
        </p:blipFill>
        <p:spPr bwMode="auto">
          <a:xfrm>
            <a:off x="696492" y="4961716"/>
            <a:ext cx="2013797" cy="7783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MINISTERIO DE TRABAJO OPORTUNIDAD DE EMPLEO - Argentina Trabaja">
            <a:extLst>
              <a:ext uri="{FF2B5EF4-FFF2-40B4-BE49-F238E27FC236}">
                <a16:creationId xmlns:a16="http://schemas.microsoft.com/office/drawing/2014/main" id="{D3983804-90C8-0769-7952-4D748B1EE15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695" b="23392"/>
          <a:stretch/>
        </p:blipFill>
        <p:spPr bwMode="auto">
          <a:xfrm>
            <a:off x="696492" y="5596808"/>
            <a:ext cx="3281148" cy="8611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FOTEP Logo PNG Vector (EPS) Free Download">
            <a:extLst>
              <a:ext uri="{FF2B5EF4-FFF2-40B4-BE49-F238E27FC236}">
                <a16:creationId xmlns:a16="http://schemas.microsoft.com/office/drawing/2014/main" id="{0B13DD10-5BD0-4974-B528-5EAC5139DB2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54300" y="5596808"/>
            <a:ext cx="1240343" cy="7524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nstituto Nacional de Aprendizaje - acerca">
            <a:extLst>
              <a:ext uri="{FF2B5EF4-FFF2-40B4-BE49-F238E27FC236}">
                <a16:creationId xmlns:a16="http://schemas.microsoft.com/office/drawing/2014/main" id="{D84D0FEC-4AC4-98BC-4666-F8A97990BDE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46540"/>
          <a:stretch/>
        </p:blipFill>
        <p:spPr bwMode="auto">
          <a:xfrm>
            <a:off x="5720010" y="4602203"/>
            <a:ext cx="1267351" cy="92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646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nodeType="withEffect">
                                  <p:stCondLst>
                                    <p:cond delay="0"/>
                                  </p:stCondLst>
                                  <p:childTnLst>
                                    <p:set>
                                      <p:cBhvr>
                                        <p:cTn id="15" dur="1" fill="hold">
                                          <p:stCondLst>
                                            <p:cond delay="0"/>
                                          </p:stCondLst>
                                        </p:cTn>
                                        <p:tgtEl>
                                          <p:spTgt spid="1030"/>
                                        </p:tgtEl>
                                        <p:attrNameLst>
                                          <p:attrName>style.visibility</p:attrName>
                                        </p:attrNameLst>
                                      </p:cBhvr>
                                      <p:to>
                                        <p:strVal val="visible"/>
                                      </p:to>
                                    </p:set>
                                    <p:animEffect transition="in" filter="fade">
                                      <p:cBhvr>
                                        <p:cTn id="16" dur="500"/>
                                        <p:tgtEl>
                                          <p:spTgt spid="1030"/>
                                        </p:tgtEl>
                                      </p:cBhvr>
                                    </p:animEffect>
                                  </p:childTnLst>
                                </p:cTn>
                              </p:par>
                              <p:par>
                                <p:cTn id="17" presetID="10" presetClass="entr" presetSubtype="0" fill="hold" nodeType="withEffect">
                                  <p:stCondLst>
                                    <p:cond delay="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56CD32-164B-461D-19CB-66356BE3DF5E}"/>
              </a:ext>
            </a:extLst>
          </p:cNvPr>
          <p:cNvGrpSpPr/>
          <p:nvPr/>
        </p:nvGrpSpPr>
        <p:grpSpPr>
          <a:xfrm>
            <a:off x="361424" y="1051471"/>
            <a:ext cx="11627376" cy="1117778"/>
            <a:chOff x="369343" y="1735719"/>
            <a:chExt cx="2943423" cy="1117778"/>
          </a:xfrm>
        </p:grpSpPr>
        <p:sp>
          <p:nvSpPr>
            <p:cNvPr id="3" name="Rectangle: Rounded Corners 2">
              <a:extLst>
                <a:ext uri="{FF2B5EF4-FFF2-40B4-BE49-F238E27FC236}">
                  <a16:creationId xmlns:a16="http://schemas.microsoft.com/office/drawing/2014/main" id="{7E6B1D27-81CA-784D-0FEB-48C64B8E471C}"/>
                </a:ext>
              </a:extLst>
            </p:cNvPr>
            <p:cNvSpPr/>
            <p:nvPr/>
          </p:nvSpPr>
          <p:spPr>
            <a:xfrm>
              <a:off x="369343" y="1735719"/>
              <a:ext cx="2943423" cy="1117778"/>
            </a:xfrm>
            <a:prstGeom prst="roundRect">
              <a:avLst>
                <a:gd name="adj" fmla="val 10000"/>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a:lstStyle/>
            <a:p>
              <a:pPr algn="just"/>
              <a:endParaRPr lang="es-CR" sz="2400" b="1"/>
            </a:p>
          </p:txBody>
        </p:sp>
        <p:sp>
          <p:nvSpPr>
            <p:cNvPr id="4" name="Rectangle: Rounded Corners 4">
              <a:extLst>
                <a:ext uri="{FF2B5EF4-FFF2-40B4-BE49-F238E27FC236}">
                  <a16:creationId xmlns:a16="http://schemas.microsoft.com/office/drawing/2014/main" id="{5D5E3097-88A1-5449-8EB0-F33AF90E1631}"/>
                </a:ext>
              </a:extLst>
            </p:cNvPr>
            <p:cNvSpPr txBox="1"/>
            <p:nvPr/>
          </p:nvSpPr>
          <p:spPr>
            <a:xfrm>
              <a:off x="402082" y="1768458"/>
              <a:ext cx="2877945" cy="1052300"/>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spcFirstLastPara="0" vert="horz" wrap="square" lIns="40640" tIns="30480" rIns="40640" bIns="30480" numCol="1" spcCol="1270" anchor="ctr" anchorCtr="0">
              <a:noAutofit/>
            </a:bodyPr>
            <a:lstStyle/>
            <a:p>
              <a:pPr marL="0" lvl="0" indent="0" algn="just" defTabSz="711200">
                <a:lnSpc>
                  <a:spcPct val="90000"/>
                </a:lnSpc>
                <a:spcBef>
                  <a:spcPct val="0"/>
                </a:spcBef>
                <a:spcAft>
                  <a:spcPct val="35000"/>
                </a:spcAft>
                <a:buNone/>
              </a:pPr>
              <a:r>
                <a:rPr lang="es-ES" sz="2000" b="1" dirty="0"/>
                <a:t>3. Reconocer</a:t>
              </a:r>
              <a:r>
                <a:rPr lang="es-ES" sz="2000" b="1" kern="1200" dirty="0"/>
                <a:t> la relevancia de las habilidades y las competencias blandas</a:t>
              </a:r>
            </a:p>
          </p:txBody>
        </p:sp>
      </p:grpSp>
      <p:sp>
        <p:nvSpPr>
          <p:cNvPr id="6" name="TextBox 5">
            <a:extLst>
              <a:ext uri="{FF2B5EF4-FFF2-40B4-BE49-F238E27FC236}">
                <a16:creationId xmlns:a16="http://schemas.microsoft.com/office/drawing/2014/main" id="{C0A1FFE3-B4FD-6891-7F60-B260CA314799}"/>
              </a:ext>
            </a:extLst>
          </p:cNvPr>
          <p:cNvSpPr txBox="1"/>
          <p:nvPr/>
        </p:nvSpPr>
        <p:spPr>
          <a:xfrm>
            <a:off x="490752" y="2505670"/>
            <a:ext cx="6618707" cy="3724096"/>
          </a:xfrm>
          <a:prstGeom prst="rect">
            <a:avLst/>
          </a:prstGeom>
          <a:noFill/>
        </p:spPr>
        <p:txBody>
          <a:bodyPr wrap="square">
            <a:spAutoFit/>
          </a:bodyPr>
          <a:lstStyle/>
          <a:p>
            <a:pPr marL="285750" indent="-285750" algn="just">
              <a:buFont typeface="Arial" panose="020B0604020202020204" pitchFamily="34" charset="0"/>
              <a:buChar char="•"/>
            </a:pPr>
            <a:r>
              <a:rPr lang="es-CR" sz="2000" dirty="0">
                <a:latin typeface="Calibri" panose="020F0502020204030204" pitchFamily="34" charset="0"/>
                <a:ea typeface="Calibri" panose="020F0502020204030204" pitchFamily="34" charset="0"/>
                <a:cs typeface="Times New Roman" panose="02020603050405020304" pitchFamily="18" charset="0"/>
              </a:rPr>
              <a:t>Recordar el carácter relacional, social y de bienestar</a:t>
            </a:r>
          </a:p>
          <a:p>
            <a:pPr algn="just"/>
            <a:endParaRPr lang="es-CR"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es-CR" sz="2000" dirty="0">
                <a:latin typeface="Calibri" panose="020F0502020204030204" pitchFamily="34" charset="0"/>
                <a:ea typeface="Calibri" panose="020F0502020204030204" pitchFamily="34" charset="0"/>
                <a:cs typeface="Times New Roman" panose="02020603050405020304" pitchFamily="18" charset="0"/>
              </a:rPr>
              <a:t>Requiere el desarrollo y reconocimiento de conocimientos técnicos específicos, complementados con habilidades y actitudes pertinentes.</a:t>
            </a:r>
          </a:p>
          <a:p>
            <a:pPr algn="just"/>
            <a:endParaRPr lang="es-CR"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es-CR" sz="2000" b="1" dirty="0">
                <a:latin typeface="Calibri" panose="020F0502020204030204" pitchFamily="34" charset="0"/>
                <a:ea typeface="Calibri" panose="020F0502020204030204" pitchFamily="34" charset="0"/>
                <a:cs typeface="Times New Roman" panose="02020603050405020304" pitchFamily="18" charset="0"/>
              </a:rPr>
              <a:t>Formación</a:t>
            </a:r>
            <a:r>
              <a:rPr lang="es-CR" sz="2000" dirty="0">
                <a:latin typeface="Calibri" panose="020F0502020204030204" pitchFamily="34" charset="0"/>
                <a:ea typeface="Calibri" panose="020F0502020204030204" pitchFamily="34" charset="0"/>
                <a:cs typeface="Times New Roman" panose="02020603050405020304" pitchFamily="18" charset="0"/>
              </a:rPr>
              <a:t>: equilibrio entre teoría y práctica, por ejemplo, con modalidades de formación en el lugar de trabajo</a:t>
            </a:r>
          </a:p>
          <a:p>
            <a:pPr algn="just"/>
            <a:endParaRPr lang="es-CR"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es-CR" sz="2000" b="1" dirty="0">
                <a:latin typeface="Calibri" panose="020F0502020204030204" pitchFamily="34" charset="0"/>
                <a:ea typeface="Calibri" panose="020F0502020204030204" pitchFamily="34" charset="0"/>
                <a:cs typeface="Times New Roman" panose="02020603050405020304" pitchFamily="18" charset="0"/>
              </a:rPr>
              <a:t>Certificación</a:t>
            </a:r>
            <a:r>
              <a:rPr lang="es-CR" sz="2000" dirty="0">
                <a:latin typeface="Calibri" panose="020F0502020204030204" pitchFamily="34" charset="0"/>
                <a:ea typeface="Calibri" panose="020F0502020204030204" pitchFamily="34" charset="0"/>
                <a:cs typeface="Times New Roman" panose="02020603050405020304" pitchFamily="18" charset="0"/>
              </a:rPr>
              <a:t>: evaluación competencias blandas</a:t>
            </a:r>
          </a:p>
          <a:p>
            <a:pPr algn="just"/>
            <a:endParaRPr lang="es-CR" dirty="0">
              <a:solidFill>
                <a:srgbClr val="252525"/>
              </a:solidFill>
              <a:latin typeface="Calibri" panose="020F0502020204030204" pitchFamily="34" charset="0"/>
              <a:ea typeface="Calibri" panose="020F0502020204030204" pitchFamily="34" charset="0"/>
              <a:cs typeface="Times New Roman" panose="02020603050405020304" pitchFamily="18" charset="0"/>
            </a:endParaRPr>
          </a:p>
          <a:p>
            <a:pPr algn="just"/>
            <a:endParaRPr lang="es-CR" dirty="0"/>
          </a:p>
        </p:txBody>
      </p:sp>
      <p:pic>
        <p:nvPicPr>
          <p:cNvPr id="7" name="Picture 2" descr="General | ILO/Cinterfor">
            <a:extLst>
              <a:ext uri="{FF2B5EF4-FFF2-40B4-BE49-F238E27FC236}">
                <a16:creationId xmlns:a16="http://schemas.microsoft.com/office/drawing/2014/main" id="{A8875990-EEB8-ED2F-D0B8-7FD47BFB9C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90611" y="2505670"/>
            <a:ext cx="3374571" cy="89988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Gobierno SENA">
            <a:extLst>
              <a:ext uri="{FF2B5EF4-FFF2-40B4-BE49-F238E27FC236}">
                <a16:creationId xmlns:a16="http://schemas.microsoft.com/office/drawing/2014/main" id="{47807E1B-A0D6-25E4-63AE-274D1894C4E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88392" y="3798331"/>
            <a:ext cx="1379008" cy="1348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1788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56CD32-164B-461D-19CB-66356BE3DF5E}"/>
              </a:ext>
            </a:extLst>
          </p:cNvPr>
          <p:cNvGrpSpPr/>
          <p:nvPr/>
        </p:nvGrpSpPr>
        <p:grpSpPr>
          <a:xfrm>
            <a:off x="361424" y="1051471"/>
            <a:ext cx="11627376" cy="1117778"/>
            <a:chOff x="369343" y="1735719"/>
            <a:chExt cx="2943423" cy="1117778"/>
          </a:xfrm>
        </p:grpSpPr>
        <p:sp>
          <p:nvSpPr>
            <p:cNvPr id="3" name="Rectangle: Rounded Corners 2">
              <a:extLst>
                <a:ext uri="{FF2B5EF4-FFF2-40B4-BE49-F238E27FC236}">
                  <a16:creationId xmlns:a16="http://schemas.microsoft.com/office/drawing/2014/main" id="{7E6B1D27-81CA-784D-0FEB-48C64B8E471C}"/>
                </a:ext>
              </a:extLst>
            </p:cNvPr>
            <p:cNvSpPr/>
            <p:nvPr/>
          </p:nvSpPr>
          <p:spPr>
            <a:xfrm>
              <a:off x="369343" y="1735719"/>
              <a:ext cx="2943423" cy="1117778"/>
            </a:xfrm>
            <a:prstGeom prst="roundRect">
              <a:avLst>
                <a:gd name="adj" fmla="val 10000"/>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a:lstStyle/>
            <a:p>
              <a:pPr algn="just"/>
              <a:endParaRPr lang="es-CR" sz="2400" b="1"/>
            </a:p>
          </p:txBody>
        </p:sp>
        <p:sp>
          <p:nvSpPr>
            <p:cNvPr id="4" name="Rectangle: Rounded Corners 4">
              <a:extLst>
                <a:ext uri="{FF2B5EF4-FFF2-40B4-BE49-F238E27FC236}">
                  <a16:creationId xmlns:a16="http://schemas.microsoft.com/office/drawing/2014/main" id="{5D5E3097-88A1-5449-8EB0-F33AF90E1631}"/>
                </a:ext>
              </a:extLst>
            </p:cNvPr>
            <p:cNvSpPr txBox="1"/>
            <p:nvPr/>
          </p:nvSpPr>
          <p:spPr>
            <a:xfrm>
              <a:off x="402082" y="1768458"/>
              <a:ext cx="2877945" cy="1052300"/>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spcFirstLastPara="0" vert="horz" wrap="square" lIns="40640" tIns="30480" rIns="40640" bIns="30480" numCol="1" spcCol="1270" anchor="ctr" anchorCtr="0">
              <a:noAutofit/>
            </a:bodyPr>
            <a:lstStyle/>
            <a:p>
              <a:pPr marL="0" lvl="0" indent="0" algn="just" defTabSz="711200">
                <a:lnSpc>
                  <a:spcPct val="90000"/>
                </a:lnSpc>
                <a:spcBef>
                  <a:spcPct val="0"/>
                </a:spcBef>
                <a:spcAft>
                  <a:spcPct val="35000"/>
                </a:spcAft>
                <a:buNone/>
              </a:pPr>
              <a:r>
                <a:rPr lang="es-ES" sz="2000" b="1" dirty="0"/>
                <a:t>4</a:t>
              </a:r>
              <a:r>
                <a:rPr lang="es-ES" sz="2000" b="1" kern="1200" dirty="0"/>
                <a:t>. Definir el perfil de la población y los requisitos</a:t>
              </a:r>
            </a:p>
          </p:txBody>
        </p:sp>
      </p:grpSp>
      <p:sp>
        <p:nvSpPr>
          <p:cNvPr id="6" name="TextBox 5">
            <a:extLst>
              <a:ext uri="{FF2B5EF4-FFF2-40B4-BE49-F238E27FC236}">
                <a16:creationId xmlns:a16="http://schemas.microsoft.com/office/drawing/2014/main" id="{8D681D64-0901-0CC6-586E-BDDDB3F53155}"/>
              </a:ext>
            </a:extLst>
          </p:cNvPr>
          <p:cNvSpPr txBox="1"/>
          <p:nvPr/>
        </p:nvSpPr>
        <p:spPr>
          <a:xfrm>
            <a:off x="361424" y="2352134"/>
            <a:ext cx="11627376" cy="1264642"/>
          </a:xfrm>
          <a:prstGeom prst="rect">
            <a:avLst/>
          </a:prstGeom>
          <a:noFill/>
        </p:spPr>
        <p:txBody>
          <a:bodyPr wrap="square">
            <a:spAutoFit/>
          </a:bodyPr>
          <a:lstStyle/>
          <a:p>
            <a:pPr algn="just">
              <a:lnSpc>
                <a:spcPct val="107000"/>
              </a:lnSpc>
              <a:spcAft>
                <a:spcPts val="800"/>
              </a:spcAft>
            </a:pPr>
            <a:r>
              <a:rPr lang="es-CR" sz="1800" dirty="0">
                <a:solidFill>
                  <a:srgbClr val="252525"/>
                </a:solidFill>
                <a:effectLst/>
                <a:latin typeface="Calibri" panose="020F0502020204030204" pitchFamily="34" charset="0"/>
                <a:ea typeface="Calibri" panose="020F0502020204030204" pitchFamily="34" charset="0"/>
                <a:cs typeface="Times New Roman" panose="02020603050405020304" pitchFamily="18" charset="0"/>
              </a:rPr>
              <a:t>Para diseñar los servicios de formación y certificación para los cuidados se debe partir del perfil de las personas que ejercen ese trabajo y de las que podrían incorporarse al mercado laboral, para establecer estrategias que les permitan un mayor reconocimiento social y profesional, así como su crecimiento laboral. Es decir que, </a:t>
            </a:r>
            <a:r>
              <a:rPr lang="es-CR" sz="1800" b="1" dirty="0">
                <a:solidFill>
                  <a:srgbClr val="252525"/>
                </a:solidFill>
                <a:effectLst/>
                <a:latin typeface="Calibri" panose="020F0502020204030204" pitchFamily="34" charset="0"/>
                <a:ea typeface="Calibri" panose="020F0502020204030204" pitchFamily="34" charset="0"/>
                <a:cs typeface="Times New Roman" panose="02020603050405020304" pitchFamily="18" charset="0"/>
              </a:rPr>
              <a:t>se trata de impulsar la profesionalización del trabajo de cuidados y no de desplazar en el empleo.</a:t>
            </a:r>
            <a:endParaRPr lang="es-CR" sz="16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Single Corner Snipped 6">
            <a:extLst>
              <a:ext uri="{FF2B5EF4-FFF2-40B4-BE49-F238E27FC236}">
                <a16:creationId xmlns:a16="http://schemas.microsoft.com/office/drawing/2014/main" id="{EE0FC5B7-A05B-EF7F-41DF-3E92911F3F0B}"/>
              </a:ext>
            </a:extLst>
          </p:cNvPr>
          <p:cNvSpPr/>
          <p:nvPr/>
        </p:nvSpPr>
        <p:spPr>
          <a:xfrm>
            <a:off x="490754" y="3962401"/>
            <a:ext cx="9225593" cy="2188027"/>
          </a:xfrm>
          <a:prstGeom prst="snip1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3"/>
          </a:fillRef>
          <a:effectRef idx="1">
            <a:schemeClr val="accent3"/>
          </a:effectRef>
          <a:fontRef idx="minor">
            <a:schemeClr val="lt1"/>
          </a:fontRef>
        </p:style>
        <p:txBody>
          <a:bodyPr rtlCol="0" anchor="ctr"/>
          <a:lstStyle/>
          <a:p>
            <a:pPr algn="just">
              <a:lnSpc>
                <a:spcPct val="107000"/>
              </a:lnSpc>
              <a:spcAft>
                <a:spcPts val="600"/>
              </a:spcAft>
            </a:pPr>
            <a:r>
              <a:rPr lang="es-ES" sz="1800" dirty="0">
                <a:solidFill>
                  <a:srgbClr val="252525"/>
                </a:solidFill>
                <a:effectLst/>
                <a:latin typeface="Calibri" panose="020F0502020204030204" pitchFamily="34" charset="0"/>
                <a:ea typeface="Calibri" panose="020F0502020204030204" pitchFamily="34" charset="0"/>
                <a:cs typeface="Times New Roman" panose="02020603050405020304" pitchFamily="18" charset="0"/>
              </a:rPr>
              <a:t>El Curso básico de Atención a la Dependencia de </a:t>
            </a:r>
            <a:r>
              <a:rPr lang="es-ES" sz="1800" b="1" dirty="0">
                <a:solidFill>
                  <a:srgbClr val="252525"/>
                </a:solidFill>
                <a:effectLst/>
                <a:latin typeface="Calibri" panose="020F0502020204030204" pitchFamily="34" charset="0"/>
                <a:ea typeface="Calibri" panose="020F0502020204030204" pitchFamily="34" charset="0"/>
                <a:cs typeface="Times New Roman" panose="02020603050405020304" pitchFamily="18" charset="0"/>
              </a:rPr>
              <a:t>Uruguay</a:t>
            </a:r>
            <a:r>
              <a:rPr lang="es-ES" sz="1800" dirty="0">
                <a:solidFill>
                  <a:srgbClr val="252525"/>
                </a:solidFill>
                <a:effectLst/>
                <a:latin typeface="Calibri" panose="020F0502020204030204" pitchFamily="34" charset="0"/>
                <a:ea typeface="Calibri" panose="020F0502020204030204" pitchFamily="34" charset="0"/>
                <a:cs typeface="Times New Roman" panose="02020603050405020304" pitchFamily="18" charset="0"/>
              </a:rPr>
              <a:t>, </a:t>
            </a:r>
            <a:r>
              <a:rPr lang="es-CR" sz="1800" dirty="0">
                <a:solidFill>
                  <a:srgbClr val="252525"/>
                </a:solidFill>
                <a:effectLst/>
                <a:latin typeface="Calibri" panose="020F0502020204030204" pitchFamily="34" charset="0"/>
                <a:ea typeface="Calibri" panose="020F0502020204030204" pitchFamily="34" charset="0"/>
                <a:cs typeface="Calibri" panose="020F0502020204030204" pitchFamily="34" charset="0"/>
              </a:rPr>
              <a:t>incluye un módulo de “Nivelación” basado en los estudios realizados sobre el perfil de las personas que realizan las actividades de cuidados.</a:t>
            </a:r>
          </a:p>
          <a:p>
            <a:pPr algn="just">
              <a:lnSpc>
                <a:spcPct val="107000"/>
              </a:lnSpc>
              <a:spcAft>
                <a:spcPts val="600"/>
              </a:spcAft>
            </a:pPr>
            <a:endParaRPr lang="es-CR" dirty="0">
              <a:solidFill>
                <a:srgbClr val="252525"/>
              </a:solidFill>
              <a:latin typeface="Calibri" panose="020F0502020204030204" pitchFamily="34" charset="0"/>
              <a:ea typeface="Calibri" panose="020F0502020204030204" pitchFamily="34" charset="0"/>
              <a:cs typeface="Calibri" panose="020F0502020204030204" pitchFamily="34" charset="0"/>
            </a:endParaRPr>
          </a:p>
          <a:p>
            <a:pPr algn="just">
              <a:lnSpc>
                <a:spcPct val="107000"/>
              </a:lnSpc>
              <a:spcAft>
                <a:spcPts val="600"/>
              </a:spcAft>
            </a:pPr>
            <a:r>
              <a:rPr lang="es-CR" sz="1800" b="1" dirty="0">
                <a:solidFill>
                  <a:srgbClr val="252525"/>
                </a:solidFill>
                <a:effectLst/>
                <a:latin typeface="Calibri" panose="020F0502020204030204" pitchFamily="34" charset="0"/>
                <a:ea typeface="Calibri" panose="020F0502020204030204" pitchFamily="34" charset="0"/>
                <a:cs typeface="Times New Roman" panose="02020603050405020304" pitchFamily="18" charset="0"/>
              </a:rPr>
              <a:t>ChileValora</a:t>
            </a:r>
            <a:r>
              <a:rPr lang="es-CR" dirty="0">
                <a:solidFill>
                  <a:srgbClr val="252525"/>
                </a:solidFill>
                <a:latin typeface="Calibri" panose="020F0502020204030204" pitchFamily="34" charset="0"/>
                <a:ea typeface="Calibri" panose="020F0502020204030204" pitchFamily="34" charset="0"/>
                <a:cs typeface="Times New Roman" panose="02020603050405020304" pitchFamily="18" charset="0"/>
              </a:rPr>
              <a:t> ha venido </a:t>
            </a:r>
            <a:r>
              <a:rPr lang="es-CR" sz="1800" dirty="0">
                <a:solidFill>
                  <a:srgbClr val="252525"/>
                </a:solidFill>
                <a:effectLst/>
                <a:latin typeface="Calibri" panose="020F0502020204030204" pitchFamily="34" charset="0"/>
                <a:ea typeface="Calibri" panose="020F0502020204030204" pitchFamily="34" charset="0"/>
                <a:cs typeface="Times New Roman" panose="02020603050405020304" pitchFamily="18" charset="0"/>
              </a:rPr>
              <a:t>ajustando la oferta de servicios de formación, capacitación y certificación a la población en situación de movilidad humana.</a:t>
            </a:r>
          </a:p>
        </p:txBody>
      </p:sp>
      <p:pic>
        <p:nvPicPr>
          <p:cNvPr id="7170" name="Picture 2" descr="INEFOP Instituto Nacional de Empleo y Formación Profesional | empleo |  Misiones 1352, Montevideo Montevideo Department, Uruguay">
            <a:extLst>
              <a:ext uri="{FF2B5EF4-FFF2-40B4-BE49-F238E27FC236}">
                <a16:creationId xmlns:a16="http://schemas.microsoft.com/office/drawing/2014/main" id="{8238388C-31BA-A8BD-622E-B59FBA3D421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571" r="6034" b="25110"/>
          <a:stretch/>
        </p:blipFill>
        <p:spPr bwMode="auto">
          <a:xfrm>
            <a:off x="9845675" y="4484914"/>
            <a:ext cx="2013797" cy="778327"/>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General | OIT/Cinterfor">
            <a:extLst>
              <a:ext uri="{FF2B5EF4-FFF2-40B4-BE49-F238E27FC236}">
                <a16:creationId xmlns:a16="http://schemas.microsoft.com/office/drawing/2014/main" id="{CF797AAA-080E-C31D-1857-668044FC8B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8695" y="5304644"/>
            <a:ext cx="1860777" cy="559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1808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56CD32-164B-461D-19CB-66356BE3DF5E}"/>
              </a:ext>
            </a:extLst>
          </p:cNvPr>
          <p:cNvGrpSpPr/>
          <p:nvPr/>
        </p:nvGrpSpPr>
        <p:grpSpPr>
          <a:xfrm>
            <a:off x="361424" y="1051471"/>
            <a:ext cx="11627376" cy="1117778"/>
            <a:chOff x="369343" y="1735719"/>
            <a:chExt cx="2943423" cy="1117778"/>
          </a:xfrm>
        </p:grpSpPr>
        <p:sp>
          <p:nvSpPr>
            <p:cNvPr id="3" name="Rectangle: Rounded Corners 2">
              <a:extLst>
                <a:ext uri="{FF2B5EF4-FFF2-40B4-BE49-F238E27FC236}">
                  <a16:creationId xmlns:a16="http://schemas.microsoft.com/office/drawing/2014/main" id="{7E6B1D27-81CA-784D-0FEB-48C64B8E471C}"/>
                </a:ext>
              </a:extLst>
            </p:cNvPr>
            <p:cNvSpPr/>
            <p:nvPr/>
          </p:nvSpPr>
          <p:spPr>
            <a:xfrm>
              <a:off x="369343" y="1735719"/>
              <a:ext cx="2943423" cy="1117778"/>
            </a:xfrm>
            <a:prstGeom prst="roundRect">
              <a:avLst>
                <a:gd name="adj" fmla="val 10000"/>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a:lstStyle/>
            <a:p>
              <a:pPr algn="just"/>
              <a:endParaRPr lang="es-CR" sz="2400" b="1"/>
            </a:p>
          </p:txBody>
        </p:sp>
        <p:sp>
          <p:nvSpPr>
            <p:cNvPr id="4" name="Rectangle: Rounded Corners 4">
              <a:extLst>
                <a:ext uri="{FF2B5EF4-FFF2-40B4-BE49-F238E27FC236}">
                  <a16:creationId xmlns:a16="http://schemas.microsoft.com/office/drawing/2014/main" id="{5D5E3097-88A1-5449-8EB0-F33AF90E1631}"/>
                </a:ext>
              </a:extLst>
            </p:cNvPr>
            <p:cNvSpPr txBox="1"/>
            <p:nvPr/>
          </p:nvSpPr>
          <p:spPr>
            <a:xfrm>
              <a:off x="402082" y="1768458"/>
              <a:ext cx="2877945" cy="1052300"/>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spcFirstLastPara="0" vert="horz" wrap="square" lIns="40640" tIns="30480" rIns="40640" bIns="30480" numCol="1" spcCol="1270" anchor="ctr" anchorCtr="0">
              <a:noAutofit/>
            </a:bodyPr>
            <a:lstStyle/>
            <a:p>
              <a:pPr marL="0" lvl="0" indent="0" algn="just" defTabSz="711200">
                <a:lnSpc>
                  <a:spcPct val="90000"/>
                </a:lnSpc>
                <a:spcBef>
                  <a:spcPct val="0"/>
                </a:spcBef>
                <a:spcAft>
                  <a:spcPct val="35000"/>
                </a:spcAft>
                <a:buNone/>
              </a:pPr>
              <a:r>
                <a:rPr lang="es-ES" sz="2000" b="1" dirty="0"/>
                <a:t>5. Definir el enfoque de la</a:t>
              </a:r>
              <a:r>
                <a:rPr lang="es-ES" sz="2000" b="1" kern="1200" dirty="0"/>
                <a:t> asistencia y los cuidados</a:t>
              </a:r>
            </a:p>
          </p:txBody>
        </p:sp>
      </p:grpSp>
      <p:sp>
        <p:nvSpPr>
          <p:cNvPr id="7" name="Rectangle: Rounded Corners 6">
            <a:extLst>
              <a:ext uri="{FF2B5EF4-FFF2-40B4-BE49-F238E27FC236}">
                <a16:creationId xmlns:a16="http://schemas.microsoft.com/office/drawing/2014/main" id="{8DEAC8D6-4027-E27F-5E57-AA1730DF82ED}"/>
              </a:ext>
            </a:extLst>
          </p:cNvPr>
          <p:cNvSpPr/>
          <p:nvPr/>
        </p:nvSpPr>
        <p:spPr>
          <a:xfrm>
            <a:off x="6313365" y="2546141"/>
            <a:ext cx="2550886" cy="89779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R" dirty="0"/>
              <a:t>INEFOP</a:t>
            </a:r>
          </a:p>
          <a:p>
            <a:pPr algn="ctr"/>
            <a:r>
              <a:rPr lang="es-CR" dirty="0" err="1"/>
              <a:t>ChileValora</a:t>
            </a:r>
            <a:endParaRPr lang="es-CR" dirty="0"/>
          </a:p>
        </p:txBody>
      </p:sp>
      <p:sp>
        <p:nvSpPr>
          <p:cNvPr id="13" name="Rectangle: Rounded Corners 12">
            <a:extLst>
              <a:ext uri="{FF2B5EF4-FFF2-40B4-BE49-F238E27FC236}">
                <a16:creationId xmlns:a16="http://schemas.microsoft.com/office/drawing/2014/main" id="{04D6F303-12C5-7D32-5CDC-2E26DC2051D8}"/>
              </a:ext>
            </a:extLst>
          </p:cNvPr>
          <p:cNvSpPr/>
          <p:nvPr/>
        </p:nvSpPr>
        <p:spPr>
          <a:xfrm>
            <a:off x="6313365" y="3820831"/>
            <a:ext cx="2550886" cy="141299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R" dirty="0"/>
              <a:t>INA</a:t>
            </a:r>
          </a:p>
          <a:p>
            <a:pPr algn="ctr"/>
            <a:r>
              <a:rPr lang="es-CR" dirty="0"/>
              <a:t>INFOTEP</a:t>
            </a:r>
          </a:p>
          <a:p>
            <a:pPr algn="ctr"/>
            <a:r>
              <a:rPr lang="es-CR" dirty="0"/>
              <a:t>CONOCER</a:t>
            </a:r>
          </a:p>
        </p:txBody>
      </p:sp>
      <p:pic>
        <p:nvPicPr>
          <p:cNvPr id="14" name="Imagen 13" descr="Interfaz de usuario gráfica, Texto&#10;&#10;Descripción generada automáticamente">
            <a:extLst>
              <a:ext uri="{FF2B5EF4-FFF2-40B4-BE49-F238E27FC236}">
                <a16:creationId xmlns:a16="http://schemas.microsoft.com/office/drawing/2014/main" id="{C5BEDF49-984E-90AF-1F2C-F6F8D3C00DA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161" t="17711" r="49074" b="6886"/>
          <a:stretch/>
        </p:blipFill>
        <p:spPr bwMode="auto">
          <a:xfrm>
            <a:off x="9650406" y="2612529"/>
            <a:ext cx="2050841" cy="2923731"/>
          </a:xfrm>
          <a:prstGeom prst="rect">
            <a:avLst/>
          </a:prstGeom>
          <a:ln>
            <a:noFill/>
          </a:ln>
          <a:extLst>
            <a:ext uri="{53640926-AAD7-44D8-BBD7-CCE9431645EC}">
              <a14:shadowObscured xmlns:a14="http://schemas.microsoft.com/office/drawing/2010/main"/>
            </a:ext>
          </a:extLst>
        </p:spPr>
      </p:pic>
      <p:sp>
        <p:nvSpPr>
          <p:cNvPr id="5" name="TextBox 4">
            <a:extLst>
              <a:ext uri="{FF2B5EF4-FFF2-40B4-BE49-F238E27FC236}">
                <a16:creationId xmlns:a16="http://schemas.microsoft.com/office/drawing/2014/main" id="{5997C0B3-29E6-5308-5212-915E27C90350}"/>
              </a:ext>
            </a:extLst>
          </p:cNvPr>
          <p:cNvSpPr txBox="1"/>
          <p:nvPr/>
        </p:nvSpPr>
        <p:spPr>
          <a:xfrm>
            <a:off x="490753" y="2638928"/>
            <a:ext cx="5387883" cy="2862322"/>
          </a:xfrm>
          <a:prstGeom prst="rect">
            <a:avLst/>
          </a:prstGeom>
          <a:noFill/>
        </p:spPr>
        <p:txBody>
          <a:bodyPr wrap="square" rtlCol="0">
            <a:spAutoFit/>
          </a:bodyPr>
          <a:lstStyle/>
          <a:p>
            <a:r>
              <a:rPr lang="es-CR" sz="2000" dirty="0">
                <a:latin typeface="Calibri" panose="020F0502020204030204" pitchFamily="34" charset="0"/>
                <a:ea typeface="Calibri" panose="020F0502020204030204" pitchFamily="34" charset="0"/>
                <a:cs typeface="Calibri" panose="020F0502020204030204" pitchFamily="34" charset="0"/>
              </a:rPr>
              <a:t>Tendencia a trabajar por poblaciones específicas:</a:t>
            </a:r>
          </a:p>
          <a:p>
            <a:pPr marL="285750" indent="-285750">
              <a:buFont typeface="Arial" panose="020B0604020202020204" pitchFamily="34" charset="0"/>
              <a:buChar char="•"/>
            </a:pPr>
            <a:r>
              <a:rPr lang="es-CR" sz="2000" dirty="0">
                <a:latin typeface="Calibri" panose="020F0502020204030204" pitchFamily="34" charset="0"/>
                <a:ea typeface="Calibri" panose="020F0502020204030204" pitchFamily="34" charset="0"/>
                <a:cs typeface="Calibri" panose="020F0502020204030204" pitchFamily="34" charset="0"/>
              </a:rPr>
              <a:t>Personas adultas mayores</a:t>
            </a:r>
          </a:p>
          <a:p>
            <a:pPr marL="285750" indent="-285750">
              <a:buFont typeface="Arial" panose="020B0604020202020204" pitchFamily="34" charset="0"/>
              <a:buChar char="•"/>
            </a:pPr>
            <a:r>
              <a:rPr lang="es-CR" sz="2000" dirty="0">
                <a:latin typeface="Calibri" panose="020F0502020204030204" pitchFamily="34" charset="0"/>
                <a:ea typeface="Calibri" panose="020F0502020204030204" pitchFamily="34" charset="0"/>
                <a:cs typeface="Calibri" panose="020F0502020204030204" pitchFamily="34" charset="0"/>
              </a:rPr>
              <a:t>Personas con discapacidad</a:t>
            </a:r>
          </a:p>
          <a:p>
            <a:pPr marL="285750" indent="-285750">
              <a:buFont typeface="Arial" panose="020B0604020202020204" pitchFamily="34" charset="0"/>
              <a:buChar char="•"/>
            </a:pPr>
            <a:r>
              <a:rPr lang="es-CR" sz="2000" dirty="0">
                <a:latin typeface="Calibri" panose="020F0502020204030204" pitchFamily="34" charset="0"/>
                <a:ea typeface="Calibri" panose="020F0502020204030204" pitchFamily="34" charset="0"/>
                <a:cs typeface="Calibri" panose="020F0502020204030204" pitchFamily="34" charset="0"/>
              </a:rPr>
              <a:t>Primera infancia </a:t>
            </a:r>
          </a:p>
          <a:p>
            <a:pPr marL="285750" indent="-285750">
              <a:buFont typeface="Arial" panose="020B0604020202020204" pitchFamily="34" charset="0"/>
              <a:buChar char="•"/>
            </a:pPr>
            <a:endParaRPr lang="es-CR" sz="2000" dirty="0">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s-CR" sz="2000" dirty="0">
              <a:latin typeface="Calibri" panose="020F0502020204030204" pitchFamily="34" charset="0"/>
              <a:ea typeface="Calibri" panose="020F0502020204030204" pitchFamily="34" charset="0"/>
              <a:cs typeface="Calibri" panose="020F0502020204030204" pitchFamily="34" charset="0"/>
            </a:endParaRPr>
          </a:p>
          <a:p>
            <a:r>
              <a:rPr lang="es-CR" sz="2000" dirty="0">
                <a:latin typeface="Calibri" panose="020F0502020204030204" pitchFamily="34" charset="0"/>
                <a:ea typeface="Calibri" panose="020F0502020204030204" pitchFamily="34" charset="0"/>
                <a:cs typeface="Calibri" panose="020F0502020204030204" pitchFamily="34" charset="0"/>
              </a:rPr>
              <a:t>Lugar de trabajo:</a:t>
            </a:r>
          </a:p>
          <a:p>
            <a:r>
              <a:rPr lang="es-CR" sz="2000" dirty="0">
                <a:latin typeface="Calibri" panose="020F0502020204030204" pitchFamily="34" charset="0"/>
                <a:ea typeface="Calibri" panose="020F0502020204030204" pitchFamily="34" charset="0"/>
                <a:cs typeface="Calibri" panose="020F0502020204030204" pitchFamily="34" charset="0"/>
              </a:rPr>
              <a:t>Institucional </a:t>
            </a:r>
          </a:p>
          <a:p>
            <a:r>
              <a:rPr lang="es-CR" sz="2000" dirty="0">
                <a:latin typeface="Calibri" panose="020F0502020204030204" pitchFamily="34" charset="0"/>
                <a:ea typeface="Calibri" panose="020F0502020204030204" pitchFamily="34" charset="0"/>
                <a:cs typeface="Calibri" panose="020F0502020204030204" pitchFamily="34" charset="0"/>
              </a:rPr>
              <a:t>Domicilio</a:t>
            </a:r>
          </a:p>
        </p:txBody>
      </p:sp>
    </p:spTree>
    <p:extLst>
      <p:ext uri="{BB962C8B-B14F-4D97-AF65-F5344CB8AC3E}">
        <p14:creationId xmlns:p14="http://schemas.microsoft.com/office/powerpoint/2010/main" val="1403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2C86DD-55FE-481E-375E-5BFB161C267B}"/>
              </a:ext>
            </a:extLst>
          </p:cNvPr>
          <p:cNvSpPr>
            <a:spLocks noGrp="1"/>
          </p:cNvSpPr>
          <p:nvPr>
            <p:ph type="title"/>
          </p:nvPr>
        </p:nvSpPr>
        <p:spPr>
          <a:xfrm>
            <a:off x="490538" y="1463835"/>
            <a:ext cx="11210924" cy="720000"/>
          </a:xfrm>
        </p:spPr>
        <p:txBody>
          <a:bodyPr/>
          <a:lstStyle/>
          <a:p>
            <a:r>
              <a:rPr lang="es-CR" dirty="0"/>
              <a:t>Contenido</a:t>
            </a:r>
          </a:p>
        </p:txBody>
      </p:sp>
      <p:sp>
        <p:nvSpPr>
          <p:cNvPr id="3" name="Content Placeholder 2">
            <a:extLst>
              <a:ext uri="{FF2B5EF4-FFF2-40B4-BE49-F238E27FC236}">
                <a16:creationId xmlns:a16="http://schemas.microsoft.com/office/drawing/2014/main" id="{55F75669-ADAD-7FA4-9EF6-EA2742F3B4A8}"/>
              </a:ext>
            </a:extLst>
          </p:cNvPr>
          <p:cNvSpPr>
            <a:spLocks noGrp="1"/>
          </p:cNvSpPr>
          <p:nvPr>
            <p:ph idx="1"/>
          </p:nvPr>
        </p:nvSpPr>
        <p:spPr/>
        <p:txBody>
          <a:bodyPr/>
          <a:lstStyle/>
          <a:p>
            <a:pPr marL="400050" indent="-400050">
              <a:buAutoNum type="romanUcPeriod"/>
            </a:pPr>
            <a:r>
              <a:rPr lang="es-CR" sz="2400" dirty="0"/>
              <a:t>Contexto</a:t>
            </a:r>
          </a:p>
          <a:p>
            <a:pPr marL="400050" indent="-400050">
              <a:buFont typeface="Arial" panose="020B0604020202020204" pitchFamily="34" charset="0"/>
              <a:buAutoNum type="romanUcPeriod"/>
            </a:pPr>
            <a:r>
              <a:rPr lang="es-CR" sz="2400" dirty="0"/>
              <a:t>Experiencias en desarrollo</a:t>
            </a:r>
          </a:p>
          <a:p>
            <a:pPr marL="400050" indent="-400050">
              <a:buFont typeface="Arial" panose="020B0604020202020204" pitchFamily="34" charset="0"/>
              <a:buAutoNum type="romanUcPeriod"/>
            </a:pPr>
            <a:r>
              <a:rPr lang="es-CR" sz="2400" dirty="0"/>
              <a:t>Consideraciones finales</a:t>
            </a:r>
          </a:p>
          <a:p>
            <a:pPr marL="400050" indent="-400050">
              <a:buAutoNum type="romanUcPeriod"/>
            </a:pPr>
            <a:endParaRPr lang="es-CR" sz="2400" dirty="0"/>
          </a:p>
        </p:txBody>
      </p:sp>
    </p:spTree>
    <p:extLst>
      <p:ext uri="{BB962C8B-B14F-4D97-AF65-F5344CB8AC3E}">
        <p14:creationId xmlns:p14="http://schemas.microsoft.com/office/powerpoint/2010/main" val="25109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56CD32-164B-461D-19CB-66356BE3DF5E}"/>
              </a:ext>
            </a:extLst>
          </p:cNvPr>
          <p:cNvGrpSpPr/>
          <p:nvPr/>
        </p:nvGrpSpPr>
        <p:grpSpPr>
          <a:xfrm>
            <a:off x="361424" y="1051471"/>
            <a:ext cx="11627376" cy="1117778"/>
            <a:chOff x="369343" y="1735719"/>
            <a:chExt cx="2943423" cy="1117778"/>
          </a:xfrm>
        </p:grpSpPr>
        <p:sp>
          <p:nvSpPr>
            <p:cNvPr id="3" name="Rectangle: Rounded Corners 2">
              <a:extLst>
                <a:ext uri="{FF2B5EF4-FFF2-40B4-BE49-F238E27FC236}">
                  <a16:creationId xmlns:a16="http://schemas.microsoft.com/office/drawing/2014/main" id="{7E6B1D27-81CA-784D-0FEB-48C64B8E471C}"/>
                </a:ext>
              </a:extLst>
            </p:cNvPr>
            <p:cNvSpPr/>
            <p:nvPr/>
          </p:nvSpPr>
          <p:spPr>
            <a:xfrm>
              <a:off x="369343" y="1735719"/>
              <a:ext cx="2943423" cy="1117778"/>
            </a:xfrm>
            <a:prstGeom prst="roundRect">
              <a:avLst>
                <a:gd name="adj" fmla="val 10000"/>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a:lstStyle/>
            <a:p>
              <a:pPr algn="just"/>
              <a:endParaRPr lang="es-CR" sz="2400" b="1"/>
            </a:p>
          </p:txBody>
        </p:sp>
        <p:sp>
          <p:nvSpPr>
            <p:cNvPr id="4" name="Rectangle: Rounded Corners 4">
              <a:extLst>
                <a:ext uri="{FF2B5EF4-FFF2-40B4-BE49-F238E27FC236}">
                  <a16:creationId xmlns:a16="http://schemas.microsoft.com/office/drawing/2014/main" id="{5D5E3097-88A1-5449-8EB0-F33AF90E1631}"/>
                </a:ext>
              </a:extLst>
            </p:cNvPr>
            <p:cNvSpPr txBox="1"/>
            <p:nvPr/>
          </p:nvSpPr>
          <p:spPr>
            <a:xfrm>
              <a:off x="402082" y="1768458"/>
              <a:ext cx="2877945" cy="1052300"/>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spcFirstLastPara="0" vert="horz" wrap="square" lIns="40640" tIns="30480" rIns="40640" bIns="30480" numCol="1" spcCol="1270" anchor="ctr" anchorCtr="0">
              <a:noAutofit/>
            </a:bodyPr>
            <a:lstStyle/>
            <a:p>
              <a:pPr marL="0" lvl="0" indent="0" algn="just" defTabSz="711200">
                <a:lnSpc>
                  <a:spcPct val="90000"/>
                </a:lnSpc>
                <a:spcBef>
                  <a:spcPct val="0"/>
                </a:spcBef>
                <a:spcAft>
                  <a:spcPct val="35000"/>
                </a:spcAft>
                <a:buNone/>
              </a:pPr>
              <a:r>
                <a:rPr lang="es-ES" sz="2000" b="1" kern="1200" dirty="0"/>
                <a:t>6. Generar oferta para el aprendizaje a lo largo de la vida</a:t>
              </a:r>
            </a:p>
          </p:txBody>
        </p:sp>
      </p:grpSp>
      <p:sp>
        <p:nvSpPr>
          <p:cNvPr id="5" name="TextBox 4">
            <a:extLst>
              <a:ext uri="{FF2B5EF4-FFF2-40B4-BE49-F238E27FC236}">
                <a16:creationId xmlns:a16="http://schemas.microsoft.com/office/drawing/2014/main" id="{AC8F00D5-922A-B25E-C1B8-22C9616EC616}"/>
              </a:ext>
            </a:extLst>
          </p:cNvPr>
          <p:cNvSpPr txBox="1"/>
          <p:nvPr/>
        </p:nvSpPr>
        <p:spPr>
          <a:xfrm>
            <a:off x="361424" y="2505670"/>
            <a:ext cx="11627376" cy="707886"/>
          </a:xfrm>
          <a:prstGeom prst="rect">
            <a:avLst/>
          </a:prstGeom>
          <a:noFill/>
        </p:spPr>
        <p:txBody>
          <a:bodyPr wrap="square">
            <a:spAutoFit/>
          </a:bodyPr>
          <a:lstStyle/>
          <a:p>
            <a:r>
              <a:rPr lang="es-ES" sz="2000" dirty="0">
                <a:latin typeface="Calibri" panose="020F0502020204030204" pitchFamily="34" charset="0"/>
                <a:ea typeface="Calibri" panose="020F0502020204030204" pitchFamily="34" charset="0"/>
                <a:cs typeface="Times New Roman" panose="02020603050405020304" pitchFamily="18" charset="0"/>
              </a:rPr>
              <a:t>L</a:t>
            </a:r>
            <a:r>
              <a:rPr lang="es-ES" sz="2000" dirty="0">
                <a:effectLst/>
                <a:latin typeface="Calibri" panose="020F0502020204030204" pitchFamily="34" charset="0"/>
                <a:ea typeface="Calibri" panose="020F0502020204030204" pitchFamily="34" charset="0"/>
                <a:cs typeface="Times New Roman" panose="02020603050405020304" pitchFamily="18" charset="0"/>
              </a:rPr>
              <a:t>a formación, la capacitación, la evaluación y la certificación de competencias son parte de un mismo ciclo y persiguen el mismo objetivo: habilitar para el empleo.</a:t>
            </a:r>
            <a:endParaRPr lang="es-CR" sz="2000" dirty="0"/>
          </a:p>
        </p:txBody>
      </p:sp>
      <p:sp>
        <p:nvSpPr>
          <p:cNvPr id="6" name="TextBox 5">
            <a:extLst>
              <a:ext uri="{FF2B5EF4-FFF2-40B4-BE49-F238E27FC236}">
                <a16:creationId xmlns:a16="http://schemas.microsoft.com/office/drawing/2014/main" id="{A6F06A1D-9FF5-FF4A-9CB8-C80AB5C3964D}"/>
              </a:ext>
            </a:extLst>
          </p:cNvPr>
          <p:cNvSpPr txBox="1"/>
          <p:nvPr/>
        </p:nvSpPr>
        <p:spPr>
          <a:xfrm>
            <a:off x="361424" y="3552557"/>
            <a:ext cx="11340719" cy="2258823"/>
          </a:xfrm>
          <a:prstGeom prst="rect">
            <a:avLst/>
          </a:prstGeom>
          <a:noFill/>
        </p:spPr>
        <p:txBody>
          <a:bodyPr wrap="square">
            <a:spAutoFit/>
          </a:bodyPr>
          <a:lstStyle/>
          <a:p>
            <a:pPr algn="just">
              <a:lnSpc>
                <a:spcPct val="107000"/>
              </a:lnSpc>
              <a:spcAft>
                <a:spcPts val="800"/>
              </a:spcAft>
            </a:pPr>
            <a:r>
              <a:rPr lang="es-ES" sz="2000" dirty="0">
                <a:effectLst/>
                <a:latin typeface="Calibri" panose="020F0502020204030204" pitchFamily="34" charset="0"/>
                <a:ea typeface="Calibri" panose="020F0502020204030204" pitchFamily="34" charset="0"/>
                <a:cs typeface="Times New Roman" panose="02020603050405020304" pitchFamily="18" charset="0"/>
              </a:rPr>
              <a:t>Desde esta óptica, la evaluación es una manera de detectar competencias adquiridas, pero también necesidades formativas de manera específica. Considerando este enfoque, es esencial d</a:t>
            </a:r>
            <a:r>
              <a:rPr lang="es-ES" sz="2000" dirty="0">
                <a:latin typeface="Calibri" panose="020F0502020204030204" pitchFamily="34" charset="0"/>
                <a:ea typeface="Calibri" panose="020F0502020204030204" pitchFamily="34" charset="0"/>
                <a:cs typeface="Times New Roman" panose="02020603050405020304" pitchFamily="18" charset="0"/>
              </a:rPr>
              <a:t>iseñar rutas formativas y laborales, así como </a:t>
            </a:r>
            <a:r>
              <a:rPr lang="es-ES" sz="2000" dirty="0">
                <a:effectLst/>
                <a:latin typeface="Calibri" panose="020F0502020204030204" pitchFamily="34" charset="0"/>
                <a:ea typeface="Calibri" panose="020F0502020204030204" pitchFamily="34" charset="0"/>
                <a:cs typeface="Times New Roman" panose="02020603050405020304" pitchFamily="18" charset="0"/>
              </a:rPr>
              <a:t>contar con oferta formativa flexible y modular que pueda responder a esas características.</a:t>
            </a:r>
          </a:p>
          <a:p>
            <a:pPr algn="just">
              <a:lnSpc>
                <a:spcPct val="107000"/>
              </a:lnSpc>
              <a:spcAft>
                <a:spcPts val="800"/>
              </a:spcAft>
            </a:pPr>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es-CR"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7" name="Picture 2" descr="Gobierno SENA">
            <a:extLst>
              <a:ext uri="{FF2B5EF4-FFF2-40B4-BE49-F238E27FC236}">
                <a16:creationId xmlns:a16="http://schemas.microsoft.com/office/drawing/2014/main" id="{ED2719BA-B80C-34BB-5932-2F8CC27D582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45242" y="4987051"/>
            <a:ext cx="1379008" cy="134827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nstituto Nacional de Aprendizaje - acerca">
            <a:extLst>
              <a:ext uri="{FF2B5EF4-FFF2-40B4-BE49-F238E27FC236}">
                <a16:creationId xmlns:a16="http://schemas.microsoft.com/office/drawing/2014/main" id="{E3295CC1-9D8D-5476-E02F-9C3BA34C59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6540"/>
          <a:stretch/>
        </p:blipFill>
        <p:spPr bwMode="auto">
          <a:xfrm>
            <a:off x="4134310" y="4977261"/>
            <a:ext cx="1858642" cy="1358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80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56CD32-164B-461D-19CB-66356BE3DF5E}"/>
              </a:ext>
            </a:extLst>
          </p:cNvPr>
          <p:cNvGrpSpPr/>
          <p:nvPr/>
        </p:nvGrpSpPr>
        <p:grpSpPr>
          <a:xfrm>
            <a:off x="361424" y="1051471"/>
            <a:ext cx="11627376" cy="1117778"/>
            <a:chOff x="369343" y="1735719"/>
            <a:chExt cx="2943423" cy="1117778"/>
          </a:xfrm>
        </p:grpSpPr>
        <p:sp>
          <p:nvSpPr>
            <p:cNvPr id="3" name="Rectangle: Rounded Corners 2">
              <a:extLst>
                <a:ext uri="{FF2B5EF4-FFF2-40B4-BE49-F238E27FC236}">
                  <a16:creationId xmlns:a16="http://schemas.microsoft.com/office/drawing/2014/main" id="{7E6B1D27-81CA-784D-0FEB-48C64B8E471C}"/>
                </a:ext>
              </a:extLst>
            </p:cNvPr>
            <p:cNvSpPr/>
            <p:nvPr/>
          </p:nvSpPr>
          <p:spPr>
            <a:xfrm>
              <a:off x="369343" y="1735719"/>
              <a:ext cx="2943423" cy="1117778"/>
            </a:xfrm>
            <a:prstGeom prst="roundRect">
              <a:avLst>
                <a:gd name="adj" fmla="val 10000"/>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a:lstStyle/>
            <a:p>
              <a:pPr algn="just"/>
              <a:endParaRPr lang="es-CR" sz="2400" b="1"/>
            </a:p>
          </p:txBody>
        </p:sp>
        <p:sp>
          <p:nvSpPr>
            <p:cNvPr id="4" name="Rectangle: Rounded Corners 4">
              <a:extLst>
                <a:ext uri="{FF2B5EF4-FFF2-40B4-BE49-F238E27FC236}">
                  <a16:creationId xmlns:a16="http://schemas.microsoft.com/office/drawing/2014/main" id="{5D5E3097-88A1-5449-8EB0-F33AF90E1631}"/>
                </a:ext>
              </a:extLst>
            </p:cNvPr>
            <p:cNvSpPr txBox="1"/>
            <p:nvPr/>
          </p:nvSpPr>
          <p:spPr>
            <a:xfrm>
              <a:off x="402082" y="1768458"/>
              <a:ext cx="2877945" cy="1052300"/>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spcFirstLastPara="0" vert="horz" wrap="square" lIns="40640" tIns="30480" rIns="40640" bIns="30480" numCol="1" spcCol="1270" anchor="ctr" anchorCtr="0">
              <a:noAutofit/>
            </a:bodyPr>
            <a:lstStyle/>
            <a:p>
              <a:pPr marL="0" lvl="0" indent="0" algn="just" defTabSz="711200">
                <a:lnSpc>
                  <a:spcPct val="90000"/>
                </a:lnSpc>
                <a:spcBef>
                  <a:spcPct val="0"/>
                </a:spcBef>
                <a:spcAft>
                  <a:spcPct val="35000"/>
                </a:spcAft>
                <a:buNone/>
              </a:pPr>
              <a:r>
                <a:rPr lang="es-ES" sz="2000" b="1" kern="1200" dirty="0"/>
                <a:t>7. Establecer mecanismos para la mejora continua</a:t>
              </a:r>
            </a:p>
          </p:txBody>
        </p:sp>
      </p:grpSp>
      <p:graphicFrame>
        <p:nvGraphicFramePr>
          <p:cNvPr id="5" name="Diagrama 34">
            <a:extLst>
              <a:ext uri="{FF2B5EF4-FFF2-40B4-BE49-F238E27FC236}">
                <a16:creationId xmlns:a16="http://schemas.microsoft.com/office/drawing/2014/main" id="{C31DC7BF-A3A1-5124-D886-C1C160B015E2}"/>
              </a:ext>
            </a:extLst>
          </p:cNvPr>
          <p:cNvGraphicFramePr/>
          <p:nvPr>
            <p:extLst>
              <p:ext uri="{D42A27DB-BD31-4B8C-83A1-F6EECF244321}">
                <p14:modId xmlns:p14="http://schemas.microsoft.com/office/powerpoint/2010/main" val="4037100348"/>
              </p:ext>
            </p:extLst>
          </p:nvPr>
        </p:nvGraphicFramePr>
        <p:xfrm>
          <a:off x="181746" y="2373086"/>
          <a:ext cx="7198768" cy="436517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General | ILO/Cinterfor">
            <a:extLst>
              <a:ext uri="{FF2B5EF4-FFF2-40B4-BE49-F238E27FC236}">
                <a16:creationId xmlns:a16="http://schemas.microsoft.com/office/drawing/2014/main" id="{825F139B-05DF-F3FA-B474-4CCACD9AB60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90611" y="2624595"/>
            <a:ext cx="3374571" cy="89988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1B3931F7-6BCF-8CB9-0254-78DE15C780F9}"/>
              </a:ext>
            </a:extLst>
          </p:cNvPr>
          <p:cNvPicPr>
            <a:picLocks noChangeAspect="1"/>
          </p:cNvPicPr>
          <p:nvPr/>
        </p:nvPicPr>
        <p:blipFill>
          <a:blip r:embed="rId9"/>
          <a:stretch>
            <a:fillRect/>
          </a:stretch>
        </p:blipFill>
        <p:spPr>
          <a:xfrm>
            <a:off x="8828312" y="3838313"/>
            <a:ext cx="1899167" cy="2758430"/>
          </a:xfrm>
          <a:prstGeom prst="rect">
            <a:avLst/>
          </a:prstGeom>
        </p:spPr>
      </p:pic>
    </p:spTree>
    <p:extLst>
      <p:ext uri="{BB962C8B-B14F-4D97-AF65-F5344CB8AC3E}">
        <p14:creationId xmlns:p14="http://schemas.microsoft.com/office/powerpoint/2010/main" val="2672481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56CD32-164B-461D-19CB-66356BE3DF5E}"/>
              </a:ext>
            </a:extLst>
          </p:cNvPr>
          <p:cNvGrpSpPr/>
          <p:nvPr/>
        </p:nvGrpSpPr>
        <p:grpSpPr>
          <a:xfrm>
            <a:off x="361424" y="1051471"/>
            <a:ext cx="11627376" cy="1117778"/>
            <a:chOff x="369343" y="1735719"/>
            <a:chExt cx="2943423" cy="1117778"/>
          </a:xfrm>
        </p:grpSpPr>
        <p:sp>
          <p:nvSpPr>
            <p:cNvPr id="3" name="Rectangle: Rounded Corners 2">
              <a:extLst>
                <a:ext uri="{FF2B5EF4-FFF2-40B4-BE49-F238E27FC236}">
                  <a16:creationId xmlns:a16="http://schemas.microsoft.com/office/drawing/2014/main" id="{7E6B1D27-81CA-784D-0FEB-48C64B8E471C}"/>
                </a:ext>
              </a:extLst>
            </p:cNvPr>
            <p:cNvSpPr/>
            <p:nvPr/>
          </p:nvSpPr>
          <p:spPr>
            <a:xfrm>
              <a:off x="369343" y="1735719"/>
              <a:ext cx="2943423" cy="1117778"/>
            </a:xfrm>
            <a:prstGeom prst="roundRect">
              <a:avLst>
                <a:gd name="adj" fmla="val 10000"/>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a:lstStyle/>
            <a:p>
              <a:pPr algn="just"/>
              <a:endParaRPr lang="es-CR" sz="2400" b="1"/>
            </a:p>
          </p:txBody>
        </p:sp>
        <p:sp>
          <p:nvSpPr>
            <p:cNvPr id="4" name="Rectangle: Rounded Corners 4">
              <a:extLst>
                <a:ext uri="{FF2B5EF4-FFF2-40B4-BE49-F238E27FC236}">
                  <a16:creationId xmlns:a16="http://schemas.microsoft.com/office/drawing/2014/main" id="{5D5E3097-88A1-5449-8EB0-F33AF90E1631}"/>
                </a:ext>
              </a:extLst>
            </p:cNvPr>
            <p:cNvSpPr txBox="1"/>
            <p:nvPr/>
          </p:nvSpPr>
          <p:spPr>
            <a:xfrm>
              <a:off x="402082" y="1768458"/>
              <a:ext cx="2877945" cy="1052300"/>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spcFirstLastPara="0" vert="horz" wrap="square" lIns="40640" tIns="30480" rIns="40640" bIns="30480" numCol="1" spcCol="1270" anchor="ctr" anchorCtr="0">
              <a:noAutofit/>
            </a:bodyPr>
            <a:lstStyle/>
            <a:p>
              <a:pPr marL="0" lvl="0" indent="0" algn="just" defTabSz="711200">
                <a:lnSpc>
                  <a:spcPct val="90000"/>
                </a:lnSpc>
                <a:spcBef>
                  <a:spcPct val="0"/>
                </a:spcBef>
                <a:spcAft>
                  <a:spcPct val="35000"/>
                </a:spcAft>
                <a:buNone/>
              </a:pPr>
              <a:r>
                <a:rPr lang="es-ES" sz="2000" b="1" kern="1200" dirty="0"/>
                <a:t>8. Establecer acciones para atender interseccionalidades</a:t>
              </a:r>
            </a:p>
          </p:txBody>
        </p:sp>
      </p:grpSp>
      <p:sp>
        <p:nvSpPr>
          <p:cNvPr id="10" name="TextBox 9">
            <a:extLst>
              <a:ext uri="{FF2B5EF4-FFF2-40B4-BE49-F238E27FC236}">
                <a16:creationId xmlns:a16="http://schemas.microsoft.com/office/drawing/2014/main" id="{363405CD-6CF8-A001-7FCD-A75F0043ACF9}"/>
              </a:ext>
            </a:extLst>
          </p:cNvPr>
          <p:cNvSpPr txBox="1"/>
          <p:nvPr/>
        </p:nvSpPr>
        <p:spPr>
          <a:xfrm>
            <a:off x="490752" y="2363765"/>
            <a:ext cx="11368719" cy="1938992"/>
          </a:xfrm>
          <a:prstGeom prst="rect">
            <a:avLst/>
          </a:prstGeom>
          <a:noFill/>
        </p:spPr>
        <p:txBody>
          <a:bodyPr wrap="square">
            <a:spAutoFit/>
          </a:bodyPr>
          <a:lstStyle/>
          <a:p>
            <a:pPr algn="just"/>
            <a:r>
              <a:rPr lang="es-ES" sz="2000" dirty="0">
                <a:effectLst/>
                <a:latin typeface="Calibri" panose="020F0502020204030204" pitchFamily="34" charset="0"/>
                <a:ea typeface="Calibri" panose="020F0502020204030204" pitchFamily="34" charset="0"/>
                <a:cs typeface="Times New Roman" panose="02020603050405020304" pitchFamily="18" charset="0"/>
              </a:rPr>
              <a:t>Las intersecciones que se presentan en la </a:t>
            </a:r>
            <a:r>
              <a:rPr lang="es-ES" sz="2000" dirty="0">
                <a:latin typeface="Calibri" panose="020F0502020204030204" pitchFamily="34" charset="0"/>
                <a:ea typeface="Calibri" panose="020F0502020204030204" pitchFamily="34" charset="0"/>
                <a:cs typeface="Times New Roman" panose="02020603050405020304" pitchFamily="18" charset="0"/>
              </a:rPr>
              <a:t>formación</a:t>
            </a:r>
            <a:r>
              <a:rPr lang="es-ES" sz="2000" dirty="0">
                <a:effectLst/>
                <a:latin typeface="Calibri" panose="020F0502020204030204" pitchFamily="34" charset="0"/>
                <a:ea typeface="Calibri" panose="020F0502020204030204" pitchFamily="34" charset="0"/>
                <a:cs typeface="Times New Roman" panose="02020603050405020304" pitchFamily="18" charset="0"/>
              </a:rPr>
              <a:t> </a:t>
            </a:r>
            <a:r>
              <a:rPr lang="es-ES" sz="2000" dirty="0">
                <a:latin typeface="Calibri" panose="020F0502020204030204" pitchFamily="34" charset="0"/>
                <a:ea typeface="Calibri" panose="020F0502020204030204" pitchFamily="34" charset="0"/>
                <a:cs typeface="Times New Roman" panose="02020603050405020304" pitchFamily="18" charset="0"/>
              </a:rPr>
              <a:t>y</a:t>
            </a:r>
            <a:r>
              <a:rPr lang="es-ES" sz="2000" dirty="0">
                <a:effectLst/>
                <a:latin typeface="Calibri" panose="020F0502020204030204" pitchFamily="34" charset="0"/>
                <a:ea typeface="Calibri" panose="020F0502020204030204" pitchFamily="34" charset="0"/>
                <a:cs typeface="Times New Roman" panose="02020603050405020304" pitchFamily="18" charset="0"/>
              </a:rPr>
              <a:t> la </a:t>
            </a:r>
            <a:r>
              <a:rPr lang="es-ES" sz="2000" dirty="0">
                <a:latin typeface="Calibri" panose="020F0502020204030204" pitchFamily="34" charset="0"/>
                <a:ea typeface="Calibri" panose="020F0502020204030204" pitchFamily="34" charset="0"/>
                <a:cs typeface="Times New Roman" panose="02020603050405020304" pitchFamily="18" charset="0"/>
              </a:rPr>
              <a:t>certificación </a:t>
            </a:r>
            <a:r>
              <a:rPr lang="es-ES" sz="2000" dirty="0">
                <a:effectLst/>
                <a:latin typeface="Calibri" panose="020F0502020204030204" pitchFamily="34" charset="0"/>
                <a:ea typeface="Calibri" panose="020F0502020204030204" pitchFamily="34" charset="0"/>
                <a:cs typeface="Times New Roman" panose="02020603050405020304" pitchFamily="18" charset="0"/>
              </a:rPr>
              <a:t>se potencian en el ámbito de cuidado, ya que no solamente se enfrentan sesgos de género, sino también sesgos de sectores poco productivos, de bajas cualificaciones y migración.</a:t>
            </a:r>
          </a:p>
          <a:p>
            <a:pPr algn="just"/>
            <a:endParaRPr lang="es-ES"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es-ES" sz="2000" dirty="0">
                <a:effectLst/>
                <a:latin typeface="Calibri" panose="020F0502020204030204" pitchFamily="34" charset="0"/>
                <a:ea typeface="Calibri" panose="020F0502020204030204" pitchFamily="34" charset="0"/>
                <a:cs typeface="Times New Roman" panose="02020603050405020304" pitchFamily="18" charset="0"/>
              </a:rPr>
              <a:t>Es por este motivo que la planificación y la entrega de servicios de formación y certificación para cuidados deben ir acompañados de estrategias de remoción de barreras en las distintas etapas del proceso.</a:t>
            </a:r>
            <a:endParaRPr lang="es-CR" sz="2000" dirty="0"/>
          </a:p>
        </p:txBody>
      </p:sp>
      <p:pic>
        <p:nvPicPr>
          <p:cNvPr id="14" name="Imagen 51" descr="Imagen que contiene interior, cumpleaños, tabla, botella&#10;&#10;Descripción generada automáticamente">
            <a:extLst>
              <a:ext uri="{FF2B5EF4-FFF2-40B4-BE49-F238E27FC236}">
                <a16:creationId xmlns:a16="http://schemas.microsoft.com/office/drawing/2014/main" id="{57BE2832-8AEB-6F61-079B-62457C4A384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86801" y="4461197"/>
            <a:ext cx="2108200" cy="2108200"/>
          </a:xfrm>
          <a:prstGeom prst="rect">
            <a:avLst/>
          </a:prstGeom>
          <a:noFill/>
          <a:ln>
            <a:solidFill>
              <a:schemeClr val="accent1"/>
            </a:solidFill>
          </a:ln>
        </p:spPr>
      </p:pic>
      <p:pic>
        <p:nvPicPr>
          <p:cNvPr id="5122" name="Picture 2" descr="Portal Empleo">
            <a:extLst>
              <a:ext uri="{FF2B5EF4-FFF2-40B4-BE49-F238E27FC236}">
                <a16:creationId xmlns:a16="http://schemas.microsoft.com/office/drawing/2014/main" id="{831A2E85-2F9A-5FB6-FD1F-0B62C06A39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3457" y="4461197"/>
            <a:ext cx="2294506" cy="2108200"/>
          </a:xfrm>
          <a:prstGeom prst="rect">
            <a:avLst/>
          </a:prstGeom>
          <a:noFill/>
          <a:ln>
            <a:solidFill>
              <a:schemeClr val="accent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133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B56CD32-164B-461D-19CB-66356BE3DF5E}"/>
              </a:ext>
            </a:extLst>
          </p:cNvPr>
          <p:cNvGrpSpPr/>
          <p:nvPr/>
        </p:nvGrpSpPr>
        <p:grpSpPr>
          <a:xfrm>
            <a:off x="361424" y="1051471"/>
            <a:ext cx="11627376" cy="1117778"/>
            <a:chOff x="369343" y="1735719"/>
            <a:chExt cx="2943423" cy="1117778"/>
          </a:xfrm>
        </p:grpSpPr>
        <p:sp>
          <p:nvSpPr>
            <p:cNvPr id="3" name="Rectangle: Rounded Corners 2">
              <a:extLst>
                <a:ext uri="{FF2B5EF4-FFF2-40B4-BE49-F238E27FC236}">
                  <a16:creationId xmlns:a16="http://schemas.microsoft.com/office/drawing/2014/main" id="{7E6B1D27-81CA-784D-0FEB-48C64B8E471C}"/>
                </a:ext>
              </a:extLst>
            </p:cNvPr>
            <p:cNvSpPr/>
            <p:nvPr/>
          </p:nvSpPr>
          <p:spPr>
            <a:xfrm>
              <a:off x="369343" y="1735719"/>
              <a:ext cx="2943423" cy="1117778"/>
            </a:xfrm>
            <a:prstGeom prst="roundRect">
              <a:avLst>
                <a:gd name="adj" fmla="val 10000"/>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a:lstStyle/>
            <a:p>
              <a:pPr algn="just"/>
              <a:endParaRPr lang="es-CR" sz="2400" b="1"/>
            </a:p>
          </p:txBody>
        </p:sp>
        <p:sp>
          <p:nvSpPr>
            <p:cNvPr id="4" name="Rectangle: Rounded Corners 4">
              <a:extLst>
                <a:ext uri="{FF2B5EF4-FFF2-40B4-BE49-F238E27FC236}">
                  <a16:creationId xmlns:a16="http://schemas.microsoft.com/office/drawing/2014/main" id="{5D5E3097-88A1-5449-8EB0-F33AF90E1631}"/>
                </a:ext>
              </a:extLst>
            </p:cNvPr>
            <p:cNvSpPr txBox="1"/>
            <p:nvPr/>
          </p:nvSpPr>
          <p:spPr>
            <a:xfrm>
              <a:off x="402082" y="1768458"/>
              <a:ext cx="2877945" cy="1052300"/>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spcFirstLastPara="0" vert="horz" wrap="square" lIns="40640" tIns="30480" rIns="40640" bIns="30480" numCol="1" spcCol="1270" anchor="ctr" anchorCtr="0">
              <a:noAutofit/>
            </a:bodyPr>
            <a:lstStyle/>
            <a:p>
              <a:pPr marL="0" lvl="0" indent="0" algn="just" defTabSz="711200">
                <a:lnSpc>
                  <a:spcPct val="90000"/>
                </a:lnSpc>
                <a:spcBef>
                  <a:spcPct val="0"/>
                </a:spcBef>
                <a:spcAft>
                  <a:spcPct val="35000"/>
                </a:spcAft>
                <a:buNone/>
              </a:pPr>
              <a:r>
                <a:rPr lang="es-ES" sz="2000" b="1" kern="1200" dirty="0"/>
                <a:t>9. Promover la visibilidad de acciones y la movilización de actores</a:t>
              </a:r>
            </a:p>
          </p:txBody>
        </p:sp>
      </p:grpSp>
      <p:sp>
        <p:nvSpPr>
          <p:cNvPr id="6" name="TextBox 5">
            <a:extLst>
              <a:ext uri="{FF2B5EF4-FFF2-40B4-BE49-F238E27FC236}">
                <a16:creationId xmlns:a16="http://schemas.microsoft.com/office/drawing/2014/main" id="{6C47564F-6620-94C7-FA9E-7AC9DC47CA0F}"/>
              </a:ext>
            </a:extLst>
          </p:cNvPr>
          <p:cNvSpPr txBox="1"/>
          <p:nvPr/>
        </p:nvSpPr>
        <p:spPr>
          <a:xfrm>
            <a:off x="361423" y="2414511"/>
            <a:ext cx="11406033" cy="1938992"/>
          </a:xfrm>
          <a:prstGeom prst="rect">
            <a:avLst/>
          </a:prstGeom>
          <a:noFill/>
        </p:spPr>
        <p:txBody>
          <a:bodyPr wrap="square">
            <a:spAutoFit/>
          </a:bodyPr>
          <a:lstStyle/>
          <a:p>
            <a:pPr algn="just"/>
            <a:r>
              <a:rPr lang="es-CR" sz="2000" dirty="0">
                <a:effectLst/>
                <a:latin typeface="Calibri" panose="020F0502020204030204" pitchFamily="34" charset="0"/>
                <a:ea typeface="Calibri" panose="020F0502020204030204" pitchFamily="34" charset="0"/>
                <a:cs typeface="Times New Roman" panose="02020603050405020304" pitchFamily="18" charset="0"/>
              </a:rPr>
              <a:t>La formación y la certificación de competencias tienen impacto solamente si son reconocidas por los actores del mundo del trabajo, empleadores y personas trabajadoras</a:t>
            </a:r>
            <a:r>
              <a:rPr lang="es-CR" sz="2000" dirty="0">
                <a:latin typeface="Calibri" panose="020F0502020204030204" pitchFamily="34" charset="0"/>
                <a:ea typeface="Calibri" panose="020F0502020204030204" pitchFamily="34" charset="0"/>
                <a:cs typeface="Times New Roman" panose="02020603050405020304" pitchFamily="18" charset="0"/>
              </a:rPr>
              <a:t>. </a:t>
            </a:r>
            <a:r>
              <a:rPr lang="es-CR" sz="2000" dirty="0">
                <a:effectLst/>
                <a:latin typeface="Calibri" panose="020F0502020204030204" pitchFamily="34" charset="0"/>
                <a:ea typeface="Calibri" panose="020F0502020204030204" pitchFamily="34" charset="0"/>
                <a:cs typeface="Times New Roman" panose="02020603050405020304" pitchFamily="18" charset="0"/>
              </a:rPr>
              <a:t>Por eso es muy importante involucrarlos desde etapas tempranas del diseño de la política y el diseño de perfiles, hasta la presentación de resultados. </a:t>
            </a:r>
          </a:p>
          <a:p>
            <a:pPr algn="just"/>
            <a:endParaRPr lang="es-CR" sz="2000" dirty="0">
              <a:latin typeface="Calibri" panose="020F0502020204030204" pitchFamily="34" charset="0"/>
              <a:ea typeface="Calibri" panose="020F0502020204030204" pitchFamily="34" charset="0"/>
              <a:cs typeface="Times New Roman" panose="02020603050405020304" pitchFamily="18" charset="0"/>
            </a:endParaRPr>
          </a:p>
          <a:p>
            <a:pPr algn="just"/>
            <a:r>
              <a:rPr lang="es-CR" sz="2000" dirty="0">
                <a:effectLst/>
                <a:latin typeface="Calibri" panose="020F0502020204030204" pitchFamily="34" charset="0"/>
                <a:ea typeface="Calibri" panose="020F0502020204030204" pitchFamily="34" charset="0"/>
                <a:cs typeface="Times New Roman" panose="02020603050405020304" pitchFamily="18" charset="0"/>
              </a:rPr>
              <a:t>Esta movilización de actores y su involucramiento es una forma de promover el encuentro entre la oferta y demanda de talento humano en el ámbito de cuidados.</a:t>
            </a:r>
            <a:endParaRPr lang="es-CR" sz="2000" dirty="0"/>
          </a:p>
        </p:txBody>
      </p:sp>
      <p:pic>
        <p:nvPicPr>
          <p:cNvPr id="8" name="Picture 7">
            <a:extLst>
              <a:ext uri="{FF2B5EF4-FFF2-40B4-BE49-F238E27FC236}">
                <a16:creationId xmlns:a16="http://schemas.microsoft.com/office/drawing/2014/main" id="{BB7F601B-63AA-4D29-6BE7-37D6CA136259}"/>
              </a:ext>
            </a:extLst>
          </p:cNvPr>
          <p:cNvPicPr>
            <a:picLocks noChangeAspect="1"/>
          </p:cNvPicPr>
          <p:nvPr/>
        </p:nvPicPr>
        <p:blipFill rotWithShape="1">
          <a:blip r:embed="rId3"/>
          <a:srcRect r="51544"/>
          <a:stretch/>
        </p:blipFill>
        <p:spPr>
          <a:xfrm>
            <a:off x="1697979" y="4559243"/>
            <a:ext cx="2828302" cy="2108509"/>
          </a:xfrm>
          <a:prstGeom prst="rect">
            <a:avLst/>
          </a:prstGeom>
        </p:spPr>
      </p:pic>
      <p:sp>
        <p:nvSpPr>
          <p:cNvPr id="9" name="Rectangle: Rounded Corners 8">
            <a:extLst>
              <a:ext uri="{FF2B5EF4-FFF2-40B4-BE49-F238E27FC236}">
                <a16:creationId xmlns:a16="http://schemas.microsoft.com/office/drawing/2014/main" id="{FA951903-F3C6-C09B-283F-EB14A2C64D66}"/>
              </a:ext>
            </a:extLst>
          </p:cNvPr>
          <p:cNvSpPr/>
          <p:nvPr/>
        </p:nvSpPr>
        <p:spPr>
          <a:xfrm>
            <a:off x="6093300" y="5164598"/>
            <a:ext cx="4010468" cy="89779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es-CR" dirty="0" err="1"/>
              <a:t>MTEySS</a:t>
            </a:r>
            <a:r>
              <a:rPr lang="es-CR" dirty="0"/>
              <a:t>: intermediación</a:t>
            </a:r>
          </a:p>
          <a:p>
            <a:pPr algn="ctr"/>
            <a:r>
              <a:rPr lang="es-CR" dirty="0"/>
              <a:t>CONOCER: registros</a:t>
            </a:r>
          </a:p>
        </p:txBody>
      </p:sp>
    </p:spTree>
    <p:extLst>
      <p:ext uri="{BB962C8B-B14F-4D97-AF65-F5344CB8AC3E}">
        <p14:creationId xmlns:p14="http://schemas.microsoft.com/office/powerpoint/2010/main" val="990521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3964232-45B4-7245-26F1-291AFA2A4AF9}"/>
              </a:ext>
            </a:extLst>
          </p:cNvPr>
          <p:cNvGrpSpPr/>
          <p:nvPr/>
        </p:nvGrpSpPr>
        <p:grpSpPr>
          <a:xfrm>
            <a:off x="361424" y="1051471"/>
            <a:ext cx="11627376" cy="1117778"/>
            <a:chOff x="369343" y="1735719"/>
            <a:chExt cx="2943423" cy="1117778"/>
          </a:xfrm>
        </p:grpSpPr>
        <p:sp>
          <p:nvSpPr>
            <p:cNvPr id="3" name="Rectangle: Rounded Corners 2">
              <a:extLst>
                <a:ext uri="{FF2B5EF4-FFF2-40B4-BE49-F238E27FC236}">
                  <a16:creationId xmlns:a16="http://schemas.microsoft.com/office/drawing/2014/main" id="{A26179E0-FCD5-F2C6-BB8B-5CAE879102A7}"/>
                </a:ext>
              </a:extLst>
            </p:cNvPr>
            <p:cNvSpPr/>
            <p:nvPr/>
          </p:nvSpPr>
          <p:spPr>
            <a:xfrm>
              <a:off x="369343" y="1735719"/>
              <a:ext cx="2943423" cy="1117778"/>
            </a:xfrm>
            <a:prstGeom prst="roundRect">
              <a:avLst>
                <a:gd name="adj" fmla="val 10000"/>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a:lstStyle/>
            <a:p>
              <a:pPr algn="just"/>
              <a:endParaRPr lang="es-CR" sz="2400" b="1"/>
            </a:p>
          </p:txBody>
        </p:sp>
        <p:sp>
          <p:nvSpPr>
            <p:cNvPr id="4" name="Rectangle: Rounded Corners 4">
              <a:extLst>
                <a:ext uri="{FF2B5EF4-FFF2-40B4-BE49-F238E27FC236}">
                  <a16:creationId xmlns:a16="http://schemas.microsoft.com/office/drawing/2014/main" id="{320380AF-7D3C-1D3B-74A5-CA81DCEA0401}"/>
                </a:ext>
              </a:extLst>
            </p:cNvPr>
            <p:cNvSpPr txBox="1"/>
            <p:nvPr/>
          </p:nvSpPr>
          <p:spPr>
            <a:xfrm>
              <a:off x="402082" y="1768458"/>
              <a:ext cx="2877945" cy="1052300"/>
            </a:xfrm>
            <a:prstGeom prst="rect">
              <a:avLst/>
            </a:prstGeom>
            <a:ln>
              <a:solidFill>
                <a:schemeClr val="accent1"/>
              </a:solidFill>
            </a:ln>
          </p:spPr>
          <p:style>
            <a:lnRef idx="3">
              <a:schemeClr val="lt1"/>
            </a:lnRef>
            <a:fillRef idx="1">
              <a:schemeClr val="accent1"/>
            </a:fillRef>
            <a:effectRef idx="1">
              <a:schemeClr val="accent1"/>
            </a:effectRef>
            <a:fontRef idx="minor">
              <a:schemeClr val="lt1"/>
            </a:fontRef>
          </p:style>
          <p:txBody>
            <a:bodyPr spcFirstLastPara="0" vert="horz" wrap="square" lIns="40640" tIns="30480" rIns="40640" bIns="30480" numCol="1" spcCol="1270" anchor="ctr" anchorCtr="0">
              <a:noAutofit/>
            </a:bodyPr>
            <a:lstStyle/>
            <a:p>
              <a:pPr marL="0" lvl="0" indent="0" algn="just" defTabSz="711200">
                <a:lnSpc>
                  <a:spcPct val="90000"/>
                </a:lnSpc>
                <a:spcBef>
                  <a:spcPct val="0"/>
                </a:spcBef>
                <a:spcAft>
                  <a:spcPct val="35000"/>
                </a:spcAft>
                <a:buNone/>
              </a:pPr>
              <a:r>
                <a:rPr lang="es-ES" sz="2000" b="1" kern="1200" dirty="0"/>
                <a:t>10. </a:t>
              </a:r>
              <a:r>
                <a:rPr lang="es-ES" sz="2000" b="1" dirty="0"/>
                <a:t>Procurar un adecuado m</a:t>
              </a:r>
              <a:r>
                <a:rPr lang="es-ES" sz="2000" b="1" kern="1200" dirty="0"/>
                <a:t>arco de política, normativo e institucional (con visión nacional y regional)</a:t>
              </a:r>
            </a:p>
          </p:txBody>
        </p:sp>
      </p:grpSp>
      <p:sp>
        <p:nvSpPr>
          <p:cNvPr id="5" name="TextBox 4">
            <a:extLst>
              <a:ext uri="{FF2B5EF4-FFF2-40B4-BE49-F238E27FC236}">
                <a16:creationId xmlns:a16="http://schemas.microsoft.com/office/drawing/2014/main" id="{F10301A7-B38D-317F-E0C2-6506EFC0C176}"/>
              </a:ext>
            </a:extLst>
          </p:cNvPr>
          <p:cNvSpPr txBox="1"/>
          <p:nvPr/>
        </p:nvSpPr>
        <p:spPr>
          <a:xfrm>
            <a:off x="490753" y="2505670"/>
            <a:ext cx="11627376" cy="1015663"/>
          </a:xfrm>
          <a:prstGeom prst="rect">
            <a:avLst/>
          </a:prstGeom>
          <a:noFill/>
        </p:spPr>
        <p:txBody>
          <a:bodyPr wrap="square" rtlCol="0">
            <a:spAutoFit/>
          </a:bodyPr>
          <a:lstStyle/>
          <a:p>
            <a:r>
              <a:rPr lang="es-CR" sz="2000" dirty="0">
                <a:latin typeface="Calibri" panose="020F0502020204030204" pitchFamily="34" charset="0"/>
                <a:ea typeface="Calibri" panose="020F0502020204030204" pitchFamily="34" charset="0"/>
                <a:cs typeface="Calibri" panose="020F0502020204030204" pitchFamily="34" charset="0"/>
              </a:rPr>
              <a:t>Sistema Nacional de Cuidados de Uruguay 2015</a:t>
            </a:r>
          </a:p>
          <a:p>
            <a:r>
              <a:rPr lang="es-CR" sz="2000" dirty="0">
                <a:latin typeface="Calibri" panose="020F0502020204030204" pitchFamily="34" charset="0"/>
                <a:ea typeface="Calibri" panose="020F0502020204030204" pitchFamily="34" charset="0"/>
                <a:cs typeface="Calibri" panose="020F0502020204030204" pitchFamily="34" charset="0"/>
              </a:rPr>
              <a:t>Política Nacional de Cuidados De Costa Rica 2021-2031</a:t>
            </a:r>
          </a:p>
          <a:p>
            <a:r>
              <a:rPr lang="es-ES" sz="2000" dirty="0">
                <a:latin typeface="Calibri" panose="020F0502020204030204" pitchFamily="34" charset="0"/>
                <a:ea typeface="Calibri" panose="020F0502020204030204" pitchFamily="34" charset="0"/>
                <a:cs typeface="Calibri" panose="020F0502020204030204" pitchFamily="34" charset="0"/>
              </a:rPr>
              <a:t>Línea de Formación para la economía del cuidado, “Plan de formación profesional y continua” </a:t>
            </a:r>
            <a:r>
              <a:rPr lang="es-CR" sz="2000" dirty="0">
                <a:latin typeface="Calibri" panose="020F0502020204030204" pitchFamily="34" charset="0"/>
                <a:ea typeface="Calibri" panose="020F0502020204030204" pitchFamily="34" charset="0"/>
                <a:cs typeface="Calibri" panose="020F0502020204030204" pitchFamily="34" charset="0"/>
              </a:rPr>
              <a:t> Argentina 2020</a:t>
            </a:r>
          </a:p>
        </p:txBody>
      </p:sp>
      <p:pic>
        <p:nvPicPr>
          <p:cNvPr id="6" name="Picture 5">
            <a:extLst>
              <a:ext uri="{FF2B5EF4-FFF2-40B4-BE49-F238E27FC236}">
                <a16:creationId xmlns:a16="http://schemas.microsoft.com/office/drawing/2014/main" id="{0CA0E2FD-EE65-C873-462A-3D86D6E90C14}"/>
              </a:ext>
            </a:extLst>
          </p:cNvPr>
          <p:cNvPicPr>
            <a:picLocks noChangeAspect="1"/>
          </p:cNvPicPr>
          <p:nvPr/>
        </p:nvPicPr>
        <p:blipFill rotWithShape="1">
          <a:blip r:embed="rId2"/>
          <a:srcRect l="16983" t="35295" r="14091"/>
          <a:stretch/>
        </p:blipFill>
        <p:spPr>
          <a:xfrm>
            <a:off x="490753" y="4367272"/>
            <a:ext cx="2514600" cy="1863795"/>
          </a:xfrm>
          <a:prstGeom prst="rect">
            <a:avLst/>
          </a:prstGeom>
          <a:ln>
            <a:noFill/>
          </a:ln>
        </p:spPr>
      </p:pic>
      <p:pic>
        <p:nvPicPr>
          <p:cNvPr id="7" name="Picture 2" descr="La Alianza del Pacífico cumple este mes 10 años de existencia - Analdex -  Asociación Nacional de Comercio Exterior">
            <a:extLst>
              <a:ext uri="{FF2B5EF4-FFF2-40B4-BE49-F238E27FC236}">
                <a16:creationId xmlns:a16="http://schemas.microsoft.com/office/drawing/2014/main" id="{AEB2B648-CF89-6049-A4C5-64A550C6D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4445" y="4456145"/>
            <a:ext cx="3145970" cy="1774922"/>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4" descr="60 años de OIT/Cinterfor | OIT/Cinterfor">
            <a:extLst>
              <a:ext uri="{FF2B5EF4-FFF2-40B4-BE49-F238E27FC236}">
                <a16:creationId xmlns:a16="http://schemas.microsoft.com/office/drawing/2014/main" id="{CF1A4A54-9318-3C38-00C6-88B9C484B11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17" r="16347" b="-5214"/>
          <a:stretch/>
        </p:blipFill>
        <p:spPr bwMode="auto">
          <a:xfrm>
            <a:off x="6854107" y="4692145"/>
            <a:ext cx="4847140" cy="1302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59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63733C-D1D5-68F4-A7F3-C71DFA9A4730}"/>
              </a:ext>
            </a:extLst>
          </p:cNvPr>
          <p:cNvSpPr>
            <a:spLocks noGrp="1"/>
          </p:cNvSpPr>
          <p:nvPr>
            <p:ph type="title"/>
          </p:nvPr>
        </p:nvSpPr>
        <p:spPr/>
        <p:txBody>
          <a:bodyPr/>
          <a:lstStyle/>
          <a:p>
            <a:r>
              <a:rPr lang="es-CR" dirty="0"/>
              <a:t>IV. Consideraciones finales</a:t>
            </a:r>
          </a:p>
        </p:txBody>
      </p:sp>
    </p:spTree>
    <p:extLst>
      <p:ext uri="{BB962C8B-B14F-4D97-AF65-F5344CB8AC3E}">
        <p14:creationId xmlns:p14="http://schemas.microsoft.com/office/powerpoint/2010/main" val="1772439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85CEA7B-7E86-1F77-3BDF-6BD419738BF6}"/>
              </a:ext>
            </a:extLst>
          </p:cNvPr>
          <p:cNvSpPr>
            <a:spLocks noGrp="1"/>
          </p:cNvSpPr>
          <p:nvPr>
            <p:ph idx="1"/>
          </p:nvPr>
        </p:nvSpPr>
        <p:spPr>
          <a:xfrm>
            <a:off x="414339" y="1468664"/>
            <a:ext cx="7641090" cy="4888593"/>
          </a:xfrm>
        </p:spPr>
        <p:txBody>
          <a:bodyPr/>
          <a:lstStyle/>
          <a:p>
            <a:pPr marL="342900" indent="-342900" algn="just">
              <a:spcBef>
                <a:spcPts val="1200"/>
              </a:spcBef>
              <a:buFont typeface="Wingdings" panose="05000000000000000000" pitchFamily="2" charset="2"/>
              <a:buChar char="ü"/>
            </a:pPr>
            <a:r>
              <a:rPr lang="es-CR" sz="2000" b="0" dirty="0">
                <a:solidFill>
                  <a:schemeClr val="accent1"/>
                </a:solidFill>
                <a:latin typeface="Calibri" panose="020F0502020204030204" pitchFamily="34" charset="0"/>
                <a:ea typeface="Calibri" panose="020F0502020204030204" pitchFamily="34" charset="0"/>
                <a:cs typeface="Calibri" panose="020F0502020204030204" pitchFamily="34" charset="0"/>
              </a:rPr>
              <a:t>El cuidado es y seguirá siendo una fuente importante de trabajo. </a:t>
            </a:r>
          </a:p>
          <a:p>
            <a:pPr marL="342900" indent="-342900" algn="just">
              <a:spcBef>
                <a:spcPts val="1200"/>
              </a:spcBef>
              <a:spcAft>
                <a:spcPts val="1200"/>
              </a:spcAft>
              <a:buFont typeface="Wingdings" panose="05000000000000000000" pitchFamily="2" charset="2"/>
              <a:buChar char="ü"/>
            </a:pPr>
            <a:r>
              <a:rPr lang="es-CR" sz="2000" b="0" dirty="0">
                <a:solidFill>
                  <a:schemeClr val="accent1"/>
                </a:solidFill>
                <a:latin typeface="Calibri" panose="020F0502020204030204" pitchFamily="34" charset="0"/>
                <a:ea typeface="Calibri" panose="020F0502020204030204" pitchFamily="34" charset="0"/>
                <a:cs typeface="Calibri" panose="020F0502020204030204" pitchFamily="34" charset="0"/>
              </a:rPr>
              <a:t>Los servicios de formación y certificación de competencias laborales son esenciales para el impulso y la calidad de los sistemas de cuidado, pero se requiere de un conjunto de políticas para lograr una transformación real y sostenible.</a:t>
            </a:r>
          </a:p>
          <a:p>
            <a:pPr marL="342900" indent="-342900" algn="just">
              <a:spcBef>
                <a:spcPts val="1200"/>
              </a:spcBef>
              <a:spcAft>
                <a:spcPts val="1200"/>
              </a:spcAft>
              <a:buFont typeface="Wingdings" panose="05000000000000000000" pitchFamily="2" charset="2"/>
              <a:buChar char="ü"/>
            </a:pPr>
            <a:r>
              <a:rPr lang="es-CR" sz="2000" b="0" dirty="0">
                <a:solidFill>
                  <a:schemeClr val="accent1"/>
                </a:solidFill>
                <a:latin typeface="Calibri" panose="020F0502020204030204" pitchFamily="34" charset="0"/>
                <a:ea typeface="Calibri" panose="020F0502020204030204" pitchFamily="34" charset="0"/>
                <a:cs typeface="Calibri" panose="020F0502020204030204" pitchFamily="34" charset="0"/>
              </a:rPr>
              <a:t>Si bien hay importantes retos por delante, el camino ha iniciado.</a:t>
            </a:r>
          </a:p>
          <a:p>
            <a:pPr marL="342900" indent="-342900" algn="just">
              <a:spcBef>
                <a:spcPts val="1200"/>
              </a:spcBef>
              <a:spcAft>
                <a:spcPts val="1200"/>
              </a:spcAft>
              <a:buFont typeface="Wingdings" panose="05000000000000000000" pitchFamily="2" charset="2"/>
              <a:buChar char="ü"/>
            </a:pPr>
            <a:r>
              <a:rPr lang="es-CR" sz="2000" b="0" dirty="0">
                <a:solidFill>
                  <a:schemeClr val="accent1"/>
                </a:solidFill>
                <a:latin typeface="Calibri" panose="020F0502020204030204" pitchFamily="34" charset="0"/>
                <a:ea typeface="Calibri" panose="020F0502020204030204" pitchFamily="34" charset="0"/>
                <a:cs typeface="Calibri" panose="020F0502020204030204" pitchFamily="34" charset="0"/>
              </a:rPr>
              <a:t>Es fundamental seguir compartiendo experiencias y generando espacios para discusión.</a:t>
            </a:r>
          </a:p>
          <a:p>
            <a:pPr marL="342900" indent="-342900" algn="just">
              <a:spcBef>
                <a:spcPts val="1200"/>
              </a:spcBef>
              <a:spcAft>
                <a:spcPts val="1200"/>
              </a:spcAft>
              <a:buFont typeface="Wingdings" panose="05000000000000000000" pitchFamily="2" charset="2"/>
              <a:buChar char="ü"/>
            </a:pPr>
            <a:r>
              <a:rPr lang="es-CR" sz="2000" b="0" dirty="0">
                <a:solidFill>
                  <a:schemeClr val="accent1"/>
                </a:solidFill>
                <a:latin typeface="Calibri" panose="020F0502020204030204" pitchFamily="34" charset="0"/>
                <a:ea typeface="Calibri" panose="020F0502020204030204" pitchFamily="34" charset="0"/>
                <a:cs typeface="Calibri" panose="020F0502020204030204" pitchFamily="34" charset="0"/>
              </a:rPr>
              <a:t>Seguir construyendo con una visión integral, con </a:t>
            </a:r>
            <a:r>
              <a:rPr lang="es-ES" sz="2000" b="0" dirty="0">
                <a:solidFill>
                  <a:schemeClr val="accent1"/>
                </a:solidFill>
                <a:latin typeface="Calibri" panose="020F0502020204030204" pitchFamily="34" charset="0"/>
                <a:ea typeface="Calibri" panose="020F0502020204030204" pitchFamily="34" charset="0"/>
                <a:cs typeface="Calibri" panose="020F0502020204030204" pitchFamily="34" charset="0"/>
              </a:rPr>
              <a:t>perspectiva de género y enfoque de derechos humanos.</a:t>
            </a:r>
            <a:endParaRPr lang="es-CR" sz="2000" b="0" dirty="0">
              <a:solidFill>
                <a:schemeClr val="accent1"/>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 Placeholder 7">
            <a:extLst>
              <a:ext uri="{FF2B5EF4-FFF2-40B4-BE49-F238E27FC236}">
                <a16:creationId xmlns:a16="http://schemas.microsoft.com/office/drawing/2014/main" id="{8A1C9AC4-43B0-A736-2A35-06C0575E7681}"/>
              </a:ext>
            </a:extLst>
          </p:cNvPr>
          <p:cNvSpPr>
            <a:spLocks noGrp="1"/>
          </p:cNvSpPr>
          <p:nvPr>
            <p:ph type="body" sz="quarter" idx="14"/>
          </p:nvPr>
        </p:nvSpPr>
        <p:spPr/>
        <p:txBody>
          <a:bodyPr/>
          <a:lstStyle/>
          <a:p>
            <a:endParaRPr lang="es-CR"/>
          </a:p>
        </p:txBody>
      </p:sp>
      <p:pic>
        <p:nvPicPr>
          <p:cNvPr id="20" name="Picture Placeholder 19" descr="A child drawing on a piece of paper&#10;&#10;Description automatically generated">
            <a:extLst>
              <a:ext uri="{FF2B5EF4-FFF2-40B4-BE49-F238E27FC236}">
                <a16:creationId xmlns:a16="http://schemas.microsoft.com/office/drawing/2014/main" id="{0765D52A-3524-607A-AB5D-EAA0596F03C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859" r="27859"/>
          <a:stretch>
            <a:fillRect/>
          </a:stretch>
        </p:blipFill>
        <p:spPr/>
      </p:pic>
    </p:spTree>
    <p:extLst>
      <p:ext uri="{BB962C8B-B14F-4D97-AF65-F5344CB8AC3E}">
        <p14:creationId xmlns:p14="http://schemas.microsoft.com/office/powerpoint/2010/main" val="3346644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dirty="0"/>
              <a:t>Advancing social justice, promoting decent work</a:t>
            </a:r>
          </a:p>
        </p:txBody>
      </p:sp>
      <p:sp>
        <p:nvSpPr>
          <p:cNvPr id="6" name="Slide Number Placeholder 5"/>
          <p:cNvSpPr>
            <a:spLocks noGrp="1"/>
          </p:cNvSpPr>
          <p:nvPr>
            <p:ph type="sldNum" sz="quarter" idx="12"/>
          </p:nvPr>
        </p:nvSpPr>
        <p:spPr/>
        <p:txBody>
          <a:bodyPr/>
          <a:lstStyle/>
          <a:p>
            <a:fld id="{856227C0-AD57-4F9B-BAE3-EEFB0D0EE427}" type="slidenum">
              <a:rPr lang="en-GB" smtClean="0"/>
              <a:pPr/>
              <a:t>27</a:t>
            </a:fld>
            <a:endParaRPr lang="en-GB" dirty="0"/>
          </a:p>
        </p:txBody>
      </p:sp>
      <p:sp>
        <p:nvSpPr>
          <p:cNvPr id="9" name="Title 8">
            <a:extLst>
              <a:ext uri="{FF2B5EF4-FFF2-40B4-BE49-F238E27FC236}">
                <a16:creationId xmlns:a16="http://schemas.microsoft.com/office/drawing/2014/main" id="{3E0C9C0A-041F-2E67-B456-7ABFCCB1248C}"/>
              </a:ext>
            </a:extLst>
          </p:cNvPr>
          <p:cNvSpPr>
            <a:spLocks noGrp="1"/>
          </p:cNvSpPr>
          <p:nvPr>
            <p:ph type="ctrTitle"/>
          </p:nvPr>
        </p:nvSpPr>
        <p:spPr>
          <a:xfrm>
            <a:off x="490538" y="2992335"/>
            <a:ext cx="7810182" cy="608525"/>
          </a:xfrm>
        </p:spPr>
        <p:txBody>
          <a:bodyPr/>
          <a:lstStyle/>
          <a:p>
            <a:r>
              <a:rPr lang="es-CR" sz="2800" dirty="0"/>
              <a:t>Trabajos del futuro: desafíos de la asistencia y los cuidados</a:t>
            </a:r>
          </a:p>
        </p:txBody>
      </p:sp>
      <p:pic>
        <p:nvPicPr>
          <p:cNvPr id="10" name="Picture Placeholder 9" descr="A person in a wheelchair with her arms up&#10;&#10;Description automatically generated">
            <a:extLst>
              <a:ext uri="{FF2B5EF4-FFF2-40B4-BE49-F238E27FC236}">
                <a16:creationId xmlns:a16="http://schemas.microsoft.com/office/drawing/2014/main" id="{DBB4D63C-D59C-1C85-499C-953A5C98D809}"/>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6911" b="6911"/>
          <a:stretch>
            <a:fillRect/>
          </a:stretch>
        </p:blipFill>
        <p:spPr/>
      </p:pic>
      <p:sp>
        <p:nvSpPr>
          <p:cNvPr id="12" name="Title 8">
            <a:extLst>
              <a:ext uri="{FF2B5EF4-FFF2-40B4-BE49-F238E27FC236}">
                <a16:creationId xmlns:a16="http://schemas.microsoft.com/office/drawing/2014/main" id="{A8E3E21D-2247-2544-3C3C-22AFC9B26E80}"/>
              </a:ext>
            </a:extLst>
          </p:cNvPr>
          <p:cNvSpPr txBox="1">
            <a:spLocks/>
          </p:cNvSpPr>
          <p:nvPr/>
        </p:nvSpPr>
        <p:spPr>
          <a:xfrm>
            <a:off x="490538" y="4277340"/>
            <a:ext cx="9476422" cy="1720440"/>
          </a:xfrm>
          <a:prstGeom prst="rect">
            <a:avLst/>
          </a:prstGeom>
        </p:spPr>
        <p:txBody>
          <a:bodyPr vert="horz" wrap="square" lIns="0" tIns="0" rIns="0" bIns="54000" rtlCol="0" anchor="t" anchorCtr="0">
            <a:noAutofit/>
          </a:bodyPr>
          <a:lst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a:lstStyle>
          <a:p>
            <a:r>
              <a:rPr lang="es-CR" sz="3800" dirty="0"/>
              <a:t>El papel de los servicios de formación y certificación de competencias laborales</a:t>
            </a:r>
          </a:p>
        </p:txBody>
      </p:sp>
      <p:sp>
        <p:nvSpPr>
          <p:cNvPr id="13" name="TextBox 12">
            <a:extLst>
              <a:ext uri="{FF2B5EF4-FFF2-40B4-BE49-F238E27FC236}">
                <a16:creationId xmlns:a16="http://schemas.microsoft.com/office/drawing/2014/main" id="{00E119E0-2FB6-02AB-92B4-31023CF75258}"/>
              </a:ext>
            </a:extLst>
          </p:cNvPr>
          <p:cNvSpPr txBox="1"/>
          <p:nvPr/>
        </p:nvSpPr>
        <p:spPr>
          <a:xfrm>
            <a:off x="8117840" y="5997780"/>
            <a:ext cx="3583622" cy="646331"/>
          </a:xfrm>
          <a:prstGeom prst="rect">
            <a:avLst/>
          </a:prstGeom>
          <a:noFill/>
        </p:spPr>
        <p:txBody>
          <a:bodyPr wrap="square" rtlCol="0">
            <a:spAutoFit/>
          </a:bodyPr>
          <a:lstStyle/>
          <a:p>
            <a:pPr algn="r"/>
            <a:r>
              <a:rPr lang="es-CR" dirty="0"/>
              <a:t>12 de octubre de 2023</a:t>
            </a:r>
          </a:p>
          <a:p>
            <a:pPr algn="r"/>
            <a:r>
              <a:rPr lang="es-CR" dirty="0"/>
              <a:t>Carla Rojas Benavides</a:t>
            </a:r>
          </a:p>
        </p:txBody>
      </p:sp>
    </p:spTree>
    <p:extLst>
      <p:ext uri="{BB962C8B-B14F-4D97-AF65-F5344CB8AC3E}">
        <p14:creationId xmlns:p14="http://schemas.microsoft.com/office/powerpoint/2010/main" val="302811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63733C-D1D5-68F4-A7F3-C71DFA9A4730}"/>
              </a:ext>
            </a:extLst>
          </p:cNvPr>
          <p:cNvSpPr>
            <a:spLocks noGrp="1"/>
          </p:cNvSpPr>
          <p:nvPr>
            <p:ph type="title"/>
          </p:nvPr>
        </p:nvSpPr>
        <p:spPr/>
        <p:txBody>
          <a:bodyPr/>
          <a:lstStyle/>
          <a:p>
            <a:r>
              <a:rPr lang="es-CR" dirty="0"/>
              <a:t>I. Contexto</a:t>
            </a:r>
          </a:p>
        </p:txBody>
      </p:sp>
      <p:sp>
        <p:nvSpPr>
          <p:cNvPr id="5" name="Text Placeholder 4">
            <a:extLst>
              <a:ext uri="{FF2B5EF4-FFF2-40B4-BE49-F238E27FC236}">
                <a16:creationId xmlns:a16="http://schemas.microsoft.com/office/drawing/2014/main" id="{109DD3B3-C4D6-9D97-5052-5A189C55E26F}"/>
              </a:ext>
            </a:extLst>
          </p:cNvPr>
          <p:cNvSpPr>
            <a:spLocks noGrp="1"/>
          </p:cNvSpPr>
          <p:nvPr>
            <p:ph type="body" idx="1"/>
          </p:nvPr>
        </p:nvSpPr>
        <p:spPr/>
        <p:txBody>
          <a:bodyPr/>
          <a:lstStyle/>
          <a:p>
            <a:r>
              <a:rPr lang="es-CR" dirty="0"/>
              <a:t>¿Por qué la profesionalización de los cuidados es importante?</a:t>
            </a:r>
          </a:p>
          <a:p>
            <a:endParaRPr lang="es-CR" dirty="0"/>
          </a:p>
        </p:txBody>
      </p:sp>
    </p:spTree>
    <p:extLst>
      <p:ext uri="{BB962C8B-B14F-4D97-AF65-F5344CB8AC3E}">
        <p14:creationId xmlns:p14="http://schemas.microsoft.com/office/powerpoint/2010/main" val="1040713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073BDF6-C225-D4E4-DBBA-7FA7A43E4462}"/>
              </a:ext>
            </a:extLst>
          </p:cNvPr>
          <p:cNvSpPr>
            <a:spLocks noGrp="1"/>
          </p:cNvSpPr>
          <p:nvPr>
            <p:ph type="title"/>
          </p:nvPr>
        </p:nvSpPr>
        <p:spPr>
          <a:xfrm>
            <a:off x="490538" y="1423194"/>
            <a:ext cx="6347142" cy="2005806"/>
          </a:xfrm>
        </p:spPr>
        <p:txBody>
          <a:bodyPr>
            <a:noAutofit/>
          </a:bodyPr>
          <a:lstStyle/>
          <a:p>
            <a:pPr>
              <a:lnSpc>
                <a:spcPct val="100000"/>
              </a:lnSpc>
            </a:pPr>
            <a:r>
              <a:rPr lang="es-CR" sz="2400" dirty="0">
                <a:effectLst/>
                <a:latin typeface="Calibri" panose="020F0502020204030204" pitchFamily="34" charset="0"/>
                <a:ea typeface="Calibri" panose="020F0502020204030204" pitchFamily="34" charset="0"/>
                <a:cs typeface="Times New Roman" panose="02020603050405020304" pitchFamily="18" charset="0"/>
              </a:rPr>
              <a:t>La OIT estima que, a nivel mundial, la inversión en servicios universales de cuidado infantil y de cuidados de larga duración generará para 2035 un total de 299 millones de empleos</a:t>
            </a:r>
            <a:r>
              <a:rPr lang="es-CR" sz="2400" dirty="0">
                <a:latin typeface="Calibri" panose="020F0502020204030204" pitchFamily="34" charset="0"/>
                <a:ea typeface="Calibri" panose="020F0502020204030204" pitchFamily="34" charset="0"/>
                <a:cs typeface="Times New Roman" panose="02020603050405020304" pitchFamily="18" charset="0"/>
              </a:rPr>
              <a:t>.</a:t>
            </a:r>
            <a:br>
              <a:rPr lang="es-CR" sz="2400" dirty="0">
                <a:effectLst/>
                <a:latin typeface="Calibri" panose="020F0502020204030204" pitchFamily="34" charset="0"/>
                <a:ea typeface="Calibri" panose="020F0502020204030204" pitchFamily="34" charset="0"/>
                <a:cs typeface="Times New Roman" panose="02020603050405020304" pitchFamily="18" charset="0"/>
              </a:rPr>
            </a:br>
            <a:br>
              <a:rPr lang="es-CR" sz="2400" dirty="0">
                <a:effectLst/>
                <a:latin typeface="Calibri" panose="020F0502020204030204" pitchFamily="34" charset="0"/>
                <a:ea typeface="Calibri" panose="020F0502020204030204" pitchFamily="34" charset="0"/>
                <a:cs typeface="Times New Roman" panose="02020603050405020304" pitchFamily="18" charset="0"/>
              </a:rPr>
            </a:br>
            <a:br>
              <a:rPr lang="es-CR" sz="2400" dirty="0">
                <a:effectLst/>
                <a:latin typeface="Calibri" panose="020F0502020204030204" pitchFamily="34" charset="0"/>
                <a:ea typeface="Calibri" panose="020F0502020204030204" pitchFamily="34" charset="0"/>
                <a:cs typeface="Times New Roman" panose="02020603050405020304" pitchFamily="18" charset="0"/>
              </a:rPr>
            </a:br>
            <a:endParaRPr lang="en-US" sz="3200" dirty="0"/>
          </a:p>
        </p:txBody>
      </p:sp>
      <p:sp>
        <p:nvSpPr>
          <p:cNvPr id="3" name="Content Placeholder 2">
            <a:extLst>
              <a:ext uri="{FF2B5EF4-FFF2-40B4-BE49-F238E27FC236}">
                <a16:creationId xmlns:a16="http://schemas.microsoft.com/office/drawing/2014/main" id="{BE35D7E0-0B7F-D786-46DF-D3C0597C1C6A}"/>
              </a:ext>
            </a:extLst>
          </p:cNvPr>
          <p:cNvSpPr>
            <a:spLocks noGrp="1"/>
          </p:cNvSpPr>
          <p:nvPr>
            <p:ph idx="1"/>
          </p:nvPr>
        </p:nvSpPr>
        <p:spPr>
          <a:xfrm>
            <a:off x="3261360" y="3556001"/>
            <a:ext cx="8003222" cy="2005806"/>
          </a:xfrm>
        </p:spPr>
        <p:txBody>
          <a:bodyPr/>
          <a:lstStyle/>
          <a:p>
            <a:pPr marL="342900" indent="-342900" algn="just">
              <a:buFont typeface="Wingdings" panose="05000000000000000000" pitchFamily="2" charset="2"/>
              <a:buChar char="ü"/>
            </a:pPr>
            <a:r>
              <a:rPr lang="es-CR" sz="2200" b="0" dirty="0">
                <a:solidFill>
                  <a:schemeClr val="accent1"/>
                </a:solidFill>
                <a:latin typeface="Calibri" panose="020F0502020204030204" pitchFamily="34" charset="0"/>
                <a:ea typeface="Calibri" panose="020F0502020204030204" pitchFamily="34" charset="0"/>
                <a:cs typeface="Times New Roman" panose="02020603050405020304" pitchFamily="18" charset="0"/>
              </a:rPr>
              <a:t>Para aprovechar las oportunidades, hace falta una serie de políticas y servicios diferenciados pero complementarios que sean transformadores. </a:t>
            </a:r>
          </a:p>
          <a:p>
            <a:pPr marL="342900" indent="-342900" algn="just">
              <a:buFont typeface="Wingdings" panose="05000000000000000000" pitchFamily="2" charset="2"/>
              <a:buChar char="ü"/>
            </a:pPr>
            <a:r>
              <a:rPr lang="es-CR" sz="2200" b="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La profesionalización de los cuidados y de la asistencia forma parte central de ese entramado de políticas.</a:t>
            </a:r>
            <a:endParaRPr lang="es-CR" sz="2200" b="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Wingdings" panose="05000000000000000000" pitchFamily="2" charset="2"/>
              <a:buChar char="ü"/>
            </a:pPr>
            <a:endParaRPr lang="es-CR" sz="2200" b="0" dirty="0">
              <a:solidFill>
                <a:schemeClr val="accent1"/>
              </a:solidFill>
            </a:endParaRPr>
          </a:p>
        </p:txBody>
      </p:sp>
    </p:spTree>
    <p:extLst>
      <p:ext uri="{BB962C8B-B14F-4D97-AF65-F5344CB8AC3E}">
        <p14:creationId xmlns:p14="http://schemas.microsoft.com/office/powerpoint/2010/main" val="122266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797F04-4BA5-FFE6-0C9E-F7E9098D05E2}"/>
              </a:ext>
            </a:extLst>
          </p:cNvPr>
          <p:cNvSpPr>
            <a:spLocks noGrp="1"/>
          </p:cNvSpPr>
          <p:nvPr>
            <p:ph type="title"/>
          </p:nvPr>
        </p:nvSpPr>
        <p:spPr/>
        <p:txBody>
          <a:bodyPr/>
          <a:lstStyle/>
          <a:p>
            <a:r>
              <a:rPr lang="es-CR" dirty="0"/>
              <a:t>Profesionalización de los cuidados y la asistencia</a:t>
            </a:r>
          </a:p>
        </p:txBody>
      </p:sp>
      <p:sp>
        <p:nvSpPr>
          <p:cNvPr id="5" name="Content Placeholder 4">
            <a:extLst>
              <a:ext uri="{FF2B5EF4-FFF2-40B4-BE49-F238E27FC236}">
                <a16:creationId xmlns:a16="http://schemas.microsoft.com/office/drawing/2014/main" id="{DD29E8EF-4D9C-3CDC-7C3A-FC68D629BAE6}"/>
              </a:ext>
            </a:extLst>
          </p:cNvPr>
          <p:cNvSpPr>
            <a:spLocks noGrp="1"/>
          </p:cNvSpPr>
          <p:nvPr>
            <p:ph idx="1"/>
          </p:nvPr>
        </p:nvSpPr>
        <p:spPr/>
        <p:txBody>
          <a:bodyPr/>
          <a:lstStyle/>
          <a:p>
            <a:pPr algn="just">
              <a:lnSpc>
                <a:spcPct val="107000"/>
              </a:lnSpc>
              <a:spcAft>
                <a:spcPts val="800"/>
              </a:spcAft>
            </a:pPr>
            <a:r>
              <a:rPr lang="es-CR" sz="2000" b="0" dirty="0">
                <a:solidFill>
                  <a:schemeClr val="accent1">
                    <a:lumMod val="50000"/>
                  </a:schemeClr>
                </a:solidFill>
                <a:effectLst/>
              </a:rPr>
              <a:t>Persiste su poco reconocimiento, en parte porque se considera que las personas que lo ejercen tienen una baja cualificación. </a:t>
            </a:r>
          </a:p>
          <a:p>
            <a:pPr algn="just">
              <a:lnSpc>
                <a:spcPct val="107000"/>
              </a:lnSpc>
              <a:spcAft>
                <a:spcPts val="800"/>
              </a:spcAft>
            </a:pPr>
            <a:r>
              <a:rPr lang="es-CR" sz="2000" b="0" dirty="0">
                <a:solidFill>
                  <a:schemeClr val="accent1">
                    <a:lumMod val="50000"/>
                  </a:schemeClr>
                </a:solidFill>
              </a:rPr>
              <a:t>R</a:t>
            </a:r>
            <a:r>
              <a:rPr lang="es-CR" sz="2000" b="0" dirty="0">
                <a:solidFill>
                  <a:schemeClr val="accent1">
                    <a:lumMod val="50000"/>
                  </a:schemeClr>
                </a:solidFill>
                <a:effectLst/>
              </a:rPr>
              <a:t>esulta fundamental reconocer que este tipo de trabajo, tanto en su dimensión directa como indirecta, exige de competencias técnicas y blandas específicas.</a:t>
            </a:r>
          </a:p>
          <a:p>
            <a:pPr algn="just">
              <a:lnSpc>
                <a:spcPct val="107000"/>
              </a:lnSpc>
              <a:spcAft>
                <a:spcPts val="800"/>
              </a:spcAft>
            </a:pPr>
            <a:r>
              <a:rPr lang="es-CR" sz="2000" b="0" dirty="0">
                <a:solidFill>
                  <a:schemeClr val="accent1">
                    <a:lumMod val="50000"/>
                  </a:schemeClr>
                </a:solidFill>
                <a:effectLst/>
              </a:rPr>
              <a:t>Además, la mejora de la formación y certificación de competencias contribuyen a generar confianza en un sistema de cuidados basado en estándares de calidad.</a:t>
            </a:r>
            <a:endParaRPr lang="es-CR" sz="2000" b="0" dirty="0">
              <a:solidFill>
                <a:schemeClr val="accent1">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endParaRPr lang="es-CR" sz="2000" dirty="0">
              <a:solidFill>
                <a:schemeClr val="accent1">
                  <a:lumMod val="50000"/>
                </a:schemeClr>
              </a:solidFill>
            </a:endParaRPr>
          </a:p>
        </p:txBody>
      </p:sp>
      <p:pic>
        <p:nvPicPr>
          <p:cNvPr id="7" name="Graphic 6" descr="Badge Question Mark with solid fill">
            <a:extLst>
              <a:ext uri="{FF2B5EF4-FFF2-40B4-BE49-F238E27FC236}">
                <a16:creationId xmlns:a16="http://schemas.microsoft.com/office/drawing/2014/main" id="{1CA807E5-3917-E12C-8148-67C916E67C2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44890" y="868795"/>
            <a:ext cx="914400" cy="914400"/>
          </a:xfrm>
          <a:prstGeom prst="rect">
            <a:avLst/>
          </a:prstGeom>
        </p:spPr>
      </p:pic>
    </p:spTree>
    <p:extLst>
      <p:ext uri="{BB962C8B-B14F-4D97-AF65-F5344CB8AC3E}">
        <p14:creationId xmlns:p14="http://schemas.microsoft.com/office/powerpoint/2010/main" val="3069904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F28F90C-7848-29A0-371C-9CC407DF4A9A}"/>
              </a:ext>
            </a:extLst>
          </p:cNvPr>
          <p:cNvSpPr>
            <a:spLocks noGrp="1"/>
          </p:cNvSpPr>
          <p:nvPr>
            <p:ph type="title"/>
          </p:nvPr>
        </p:nvSpPr>
        <p:spPr/>
        <p:txBody>
          <a:bodyPr/>
          <a:lstStyle/>
          <a:p>
            <a:r>
              <a:rPr lang="es-CR" dirty="0"/>
              <a:t>Formación y certificación es clave en al menos 3 sentidos</a:t>
            </a:r>
          </a:p>
        </p:txBody>
      </p:sp>
      <p:graphicFrame>
        <p:nvGraphicFramePr>
          <p:cNvPr id="4" name="Diagrama 16">
            <a:extLst>
              <a:ext uri="{FF2B5EF4-FFF2-40B4-BE49-F238E27FC236}">
                <a16:creationId xmlns:a16="http://schemas.microsoft.com/office/drawing/2014/main" id="{7CD7106A-6546-A226-6D75-EC96BFBBD82F}"/>
              </a:ext>
            </a:extLst>
          </p:cNvPr>
          <p:cNvGraphicFramePr/>
          <p:nvPr>
            <p:extLst>
              <p:ext uri="{D42A27DB-BD31-4B8C-83A1-F6EECF244321}">
                <p14:modId xmlns:p14="http://schemas.microsoft.com/office/powerpoint/2010/main" val="2371452745"/>
              </p:ext>
            </p:extLst>
          </p:nvPr>
        </p:nvGraphicFramePr>
        <p:xfrm>
          <a:off x="490538" y="1861820"/>
          <a:ext cx="11210924" cy="4295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280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63733C-D1D5-68F4-A7F3-C71DFA9A4730}"/>
              </a:ext>
            </a:extLst>
          </p:cNvPr>
          <p:cNvSpPr>
            <a:spLocks noGrp="1"/>
          </p:cNvSpPr>
          <p:nvPr>
            <p:ph type="title"/>
          </p:nvPr>
        </p:nvSpPr>
        <p:spPr/>
        <p:txBody>
          <a:bodyPr/>
          <a:lstStyle/>
          <a:p>
            <a:r>
              <a:rPr lang="es-CR" dirty="0"/>
              <a:t>III. Experiencias en desarrollo</a:t>
            </a:r>
          </a:p>
        </p:txBody>
      </p:sp>
      <p:sp>
        <p:nvSpPr>
          <p:cNvPr id="5" name="Text Placeholder 4">
            <a:extLst>
              <a:ext uri="{FF2B5EF4-FFF2-40B4-BE49-F238E27FC236}">
                <a16:creationId xmlns:a16="http://schemas.microsoft.com/office/drawing/2014/main" id="{109DD3B3-C4D6-9D97-5052-5A189C55E26F}"/>
              </a:ext>
            </a:extLst>
          </p:cNvPr>
          <p:cNvSpPr>
            <a:spLocks noGrp="1"/>
          </p:cNvSpPr>
          <p:nvPr>
            <p:ph type="body" idx="1"/>
          </p:nvPr>
        </p:nvSpPr>
        <p:spPr/>
        <p:txBody>
          <a:bodyPr/>
          <a:lstStyle/>
          <a:p>
            <a:r>
              <a:rPr lang="es-CR" dirty="0"/>
              <a:t>¿Qué elementos y ejemplos considerar para incluir o mejorar servicios de formación y certificación?</a:t>
            </a:r>
          </a:p>
          <a:p>
            <a:endParaRPr lang="es-CR" dirty="0"/>
          </a:p>
        </p:txBody>
      </p:sp>
    </p:spTree>
    <p:extLst>
      <p:ext uri="{BB962C8B-B14F-4D97-AF65-F5344CB8AC3E}">
        <p14:creationId xmlns:p14="http://schemas.microsoft.com/office/powerpoint/2010/main" val="249592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FBC103F-1685-C2CB-C19C-541AE15F589D}"/>
              </a:ext>
            </a:extLst>
          </p:cNvPr>
          <p:cNvSpPr txBox="1"/>
          <p:nvPr/>
        </p:nvSpPr>
        <p:spPr>
          <a:xfrm>
            <a:off x="863600" y="1380490"/>
            <a:ext cx="10464800" cy="2785378"/>
          </a:xfrm>
          <a:prstGeom prst="rect">
            <a:avLst/>
          </a:prstGeom>
          <a:noFill/>
        </p:spPr>
        <p:txBody>
          <a:bodyPr wrap="square" rtlCol="0">
            <a:spAutoFit/>
          </a:bodyPr>
          <a:lstStyle/>
          <a:p>
            <a:pPr algn="just"/>
            <a:r>
              <a:rPr lang="es-CR" sz="2000" dirty="0">
                <a:solidFill>
                  <a:schemeClr val="accent1"/>
                </a:solidFill>
              </a:rPr>
              <a:t>Entre octubre de 2022 y febrero de 2023: proceso de intercambio de experiencias y generación de conocimiento</a:t>
            </a:r>
          </a:p>
          <a:p>
            <a:pPr algn="just"/>
            <a:endParaRPr lang="es-CR" sz="2000" dirty="0">
              <a:solidFill>
                <a:schemeClr val="accent1"/>
              </a:solidFill>
            </a:endParaRPr>
          </a:p>
          <a:p>
            <a:pPr marL="342900" lvl="0" indent="-342900">
              <a:spcBef>
                <a:spcPts val="600"/>
              </a:spcBef>
              <a:spcAft>
                <a:spcPts val="0"/>
              </a:spcAft>
              <a:buFont typeface="Arial" panose="020B0604020202020204" pitchFamily="34" charset="0"/>
              <a:buChar char="•"/>
            </a:pPr>
            <a:r>
              <a:rPr lang="es-ES" sz="2000" dirty="0">
                <a:solidFill>
                  <a:schemeClr val="accent1"/>
                </a:solidFill>
              </a:rPr>
              <a:t>Departamento de género, equidad, diversidad e inclusión (GEDI)</a:t>
            </a:r>
            <a:endParaRPr lang="es-CR" sz="2000" dirty="0">
              <a:solidFill>
                <a:schemeClr val="accent1"/>
              </a:solidFill>
            </a:endParaRPr>
          </a:p>
          <a:p>
            <a:pPr marL="342900" lvl="0" indent="-342900">
              <a:spcBef>
                <a:spcPts val="600"/>
              </a:spcBef>
              <a:spcAft>
                <a:spcPts val="0"/>
              </a:spcAft>
              <a:buFont typeface="Arial" panose="020B0604020202020204" pitchFamily="34" charset="0"/>
              <a:buChar char="•"/>
            </a:pPr>
            <a:r>
              <a:rPr lang="es-ES" sz="2000" dirty="0">
                <a:solidFill>
                  <a:schemeClr val="accent1"/>
                </a:solidFill>
              </a:rPr>
              <a:t>Departamento de Competencias (SKILLS)</a:t>
            </a:r>
            <a:endParaRPr lang="es-CR" sz="2000" dirty="0">
              <a:solidFill>
                <a:schemeClr val="accent1"/>
              </a:solidFill>
            </a:endParaRPr>
          </a:p>
          <a:p>
            <a:pPr marL="342900" lvl="0" indent="-342900">
              <a:spcBef>
                <a:spcPts val="600"/>
              </a:spcBef>
              <a:spcAft>
                <a:spcPts val="0"/>
              </a:spcAft>
              <a:buFont typeface="Arial" panose="020B0604020202020204" pitchFamily="34" charset="0"/>
              <a:buChar char="•"/>
            </a:pPr>
            <a:r>
              <a:rPr lang="es-ES" sz="2000" dirty="0">
                <a:solidFill>
                  <a:schemeClr val="accent1"/>
                </a:solidFill>
              </a:rPr>
              <a:t>Centro Interamericano para el Desarrollo del Conocimiento en la Formación Profesional (OIT/CINTERFOR)</a:t>
            </a:r>
            <a:r>
              <a:rPr lang="es-CR" sz="2000" dirty="0">
                <a:solidFill>
                  <a:schemeClr val="accent1"/>
                </a:solidFill>
              </a:rPr>
              <a:t> </a:t>
            </a:r>
          </a:p>
          <a:p>
            <a:pPr algn="just"/>
            <a:endParaRPr lang="es-CR" sz="2000" dirty="0">
              <a:solidFill>
                <a:schemeClr val="accent1"/>
              </a:solidFill>
            </a:endParaRPr>
          </a:p>
        </p:txBody>
      </p:sp>
    </p:spTree>
    <p:extLst>
      <p:ext uri="{BB962C8B-B14F-4D97-AF65-F5344CB8AC3E}">
        <p14:creationId xmlns:p14="http://schemas.microsoft.com/office/powerpoint/2010/main" val="1639388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C7426278-CACC-BA29-C18C-E20E1348CFE9}"/>
              </a:ext>
            </a:extLst>
          </p:cNvPr>
          <p:cNvPicPr>
            <a:picLocks noChangeAspect="1"/>
          </p:cNvPicPr>
          <p:nvPr/>
        </p:nvPicPr>
        <p:blipFill rotWithShape="1">
          <a:blip r:embed="rId2">
            <a:duotone>
              <a:schemeClr val="accent2">
                <a:shade val="45000"/>
                <a:satMod val="135000"/>
              </a:schemeClr>
              <a:prstClr val="white"/>
            </a:duotone>
          </a:blip>
          <a:srcRect l="54280" t="45906" r="15046" b="41993"/>
          <a:stretch/>
        </p:blipFill>
        <p:spPr>
          <a:xfrm>
            <a:off x="1653540" y="3783925"/>
            <a:ext cx="7924800" cy="1758621"/>
          </a:xfrm>
          <a:prstGeom prst="rect">
            <a:avLst/>
          </a:prstGeom>
        </p:spPr>
      </p:pic>
      <p:sp>
        <p:nvSpPr>
          <p:cNvPr id="6" name="TextBox 5">
            <a:extLst>
              <a:ext uri="{FF2B5EF4-FFF2-40B4-BE49-F238E27FC236}">
                <a16:creationId xmlns:a16="http://schemas.microsoft.com/office/drawing/2014/main" id="{EFBC103F-1685-C2CB-C19C-541AE15F589D}"/>
              </a:ext>
            </a:extLst>
          </p:cNvPr>
          <p:cNvSpPr txBox="1"/>
          <p:nvPr/>
        </p:nvSpPr>
        <p:spPr>
          <a:xfrm>
            <a:off x="863600" y="1209040"/>
            <a:ext cx="10464800" cy="2246769"/>
          </a:xfrm>
          <a:prstGeom prst="rect">
            <a:avLst/>
          </a:prstGeom>
          <a:noFill/>
        </p:spPr>
        <p:txBody>
          <a:bodyPr wrap="square" rtlCol="0">
            <a:spAutoFit/>
          </a:bodyPr>
          <a:lstStyle/>
          <a:p>
            <a:pPr algn="just"/>
            <a:r>
              <a:rPr lang="es-CR" sz="2000" dirty="0">
                <a:solidFill>
                  <a:schemeClr val="accent1"/>
                </a:solidFill>
              </a:rPr>
              <a:t>Objetivo:</a:t>
            </a:r>
          </a:p>
          <a:p>
            <a:pPr algn="just"/>
            <a:endParaRPr lang="es-CR" sz="2000" dirty="0">
              <a:solidFill>
                <a:schemeClr val="accent1"/>
              </a:solidFill>
            </a:endParaRPr>
          </a:p>
          <a:p>
            <a:pPr algn="just"/>
            <a:r>
              <a:rPr lang="es-CR" sz="2000" dirty="0">
                <a:solidFill>
                  <a:schemeClr val="accent1"/>
                </a:solidFill>
              </a:rPr>
              <a:t>Definir un marco de referencia para el diseño e implementación de políticas de formación y certificación para el reconocimiento del trabajo de cuidados en AL, que contribuyan a políticas nacionales que procuren la igualdad y la tutela de los derechos de personas cuidadas y cuidadoras.</a:t>
            </a:r>
            <a:r>
              <a:rPr lang="es-CR" sz="2000" dirty="0"/>
              <a:t> </a:t>
            </a:r>
          </a:p>
          <a:p>
            <a:pPr algn="just"/>
            <a:r>
              <a:rPr lang="es-CR" sz="2000" dirty="0"/>
              <a:t> </a:t>
            </a:r>
          </a:p>
        </p:txBody>
      </p:sp>
    </p:spTree>
    <p:extLst>
      <p:ext uri="{BB962C8B-B14F-4D97-AF65-F5344CB8AC3E}">
        <p14:creationId xmlns:p14="http://schemas.microsoft.com/office/powerpoint/2010/main" val="28457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LO 2020">
  <a:themeElements>
    <a:clrScheme name="ILO Jan 2020">
      <a:dk1>
        <a:srgbClr val="230050"/>
      </a:dk1>
      <a:lt1>
        <a:sysClr val="window" lastClr="FFFFFF"/>
      </a:lt1>
      <a:dk2>
        <a:srgbClr val="000000"/>
      </a:dk2>
      <a:lt2>
        <a:srgbClr val="F8FCFE"/>
      </a:lt2>
      <a:accent1>
        <a:srgbClr val="1E2DBE"/>
      </a:accent1>
      <a:accent2>
        <a:srgbClr val="FA3C4B"/>
      </a:accent2>
      <a:accent3>
        <a:srgbClr val="FFCD2D"/>
      </a:accent3>
      <a:accent4>
        <a:srgbClr val="960A55"/>
      </a:accent4>
      <a:accent5>
        <a:srgbClr val="05D2D2"/>
      </a:accent5>
      <a:accent6>
        <a:srgbClr val="8CE164"/>
      </a:accent6>
      <a:hlink>
        <a:srgbClr val="230050"/>
      </a:hlink>
      <a:folHlink>
        <a:srgbClr val="23005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BA1C2288-CFEF-4F93-B5BB-5DDBEBB64353}" vid="{7F958106-6AC3-4891-A1B1-8705B12EFFB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C7FE46F1AD1D9A4EAC17483BC979BCF4" ma:contentTypeVersion="16" ma:contentTypeDescription="Crear nuevo documento." ma:contentTypeScope="" ma:versionID="7849d48c8ad69cc1021f3b244e785924">
  <xsd:schema xmlns:xsd="http://www.w3.org/2001/XMLSchema" xmlns:xs="http://www.w3.org/2001/XMLSchema" xmlns:p="http://schemas.microsoft.com/office/2006/metadata/properties" xmlns:ns2="f761120c-c1b9-4661-a1fe-de2bbf57ba11" xmlns:ns3="83eece14-90cc-4425-986c-64ac24007e54" targetNamespace="http://schemas.microsoft.com/office/2006/metadata/properties" ma:root="true" ma:fieldsID="61d674f39f9d84c6a3bb3696244785f4" ns2:_="" ns3:_="">
    <xsd:import namespace="f761120c-c1b9-4661-a1fe-de2bbf57ba11"/>
    <xsd:import namespace="83eece14-90cc-4425-986c-64ac24007e5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Location" minOccurs="0"/>
                <xsd:element ref="ns2:f9f162d04a274eb586328ed998ed6cf8"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61120c-c1b9-4661-a1fe-de2bbf57ba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3453b3e1-1817-4d02-a8dd-e5c76418704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f9f162d04a274eb586328ed998ed6cf8" ma:index="23" ma:taxonomy="true" ma:internalName="f9f162d04a274eb586328ed998ed6cf8" ma:taxonomyFieldName="Metadatos" ma:displayName="Metadatos" ma:default="" ma:fieldId="{f9f162d0-4a27-4eb5-8632-8ed998ed6cf8}" ma:taxonomyMulti="true" ma:sspId="3453b3e1-1817-4d02-a8dd-e5c764187046" ma:termSetId="22035077-2e30-450f-99ac-889a3bec24d8"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eece14-90cc-4425-986c-64ac24007e5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dc421a7-bb2e-4cdf-b15f-c1377499c571}" ma:internalName="TaxCatchAll" ma:showField="CatchAllData" ma:web="83eece14-90cc-4425-986c-64ac24007e54">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9f162d04a274eb586328ed998ed6cf8 xmlns="f761120c-c1b9-4661-a1fe-de2bbf57ba11">
      <Terms xmlns="http://schemas.microsoft.com/office/infopath/2007/PartnerControls"/>
    </f9f162d04a274eb586328ed998ed6cf8>
    <lcf76f155ced4ddcb4097134ff3c332f xmlns="f761120c-c1b9-4661-a1fe-de2bbf57ba11">
      <Terms xmlns="http://schemas.microsoft.com/office/infopath/2007/PartnerControls"/>
    </lcf76f155ced4ddcb4097134ff3c332f>
    <TaxCatchAll xmlns="83eece14-90cc-4425-986c-64ac24007e54" xsi:nil="true"/>
  </documentManagement>
</p:properties>
</file>

<file path=customXml/itemProps1.xml><?xml version="1.0" encoding="utf-8"?>
<ds:datastoreItem xmlns:ds="http://schemas.openxmlformats.org/officeDocument/2006/customXml" ds:itemID="{D7D64C73-4D41-4094-97E1-D1404AE3642C}"/>
</file>

<file path=customXml/itemProps2.xml><?xml version="1.0" encoding="utf-8"?>
<ds:datastoreItem xmlns:ds="http://schemas.openxmlformats.org/officeDocument/2006/customXml" ds:itemID="{2E6F4C5E-39ED-4A96-96B9-A0347136CC33}"/>
</file>

<file path=customXml/itemProps3.xml><?xml version="1.0" encoding="utf-8"?>
<ds:datastoreItem xmlns:ds="http://schemas.openxmlformats.org/officeDocument/2006/customXml" ds:itemID="{FE427647-5B76-431E-AAE3-D85B6D137389}"/>
</file>

<file path=docProps/app.xml><?xml version="1.0" encoding="utf-8"?>
<Properties xmlns="http://schemas.openxmlformats.org/officeDocument/2006/extended-properties" xmlns:vt="http://schemas.openxmlformats.org/officeDocument/2006/docPropsVTypes">
  <Template>English+PowerPoint+Presentation (1)</Template>
  <TotalTime>1463</TotalTime>
  <Words>2129</Words>
  <Application>Microsoft Office PowerPoint</Application>
  <PresentationFormat>Widescreen</PresentationFormat>
  <Paragraphs>183</Paragraphs>
  <Slides>27</Slides>
  <Notes>9</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Arial</vt:lpstr>
      <vt:lpstr>Calibri</vt:lpstr>
      <vt:lpstr>Calibri Light</vt:lpstr>
      <vt:lpstr>Symbol</vt:lpstr>
      <vt:lpstr>Times New Roman</vt:lpstr>
      <vt:lpstr>Wingdings</vt:lpstr>
      <vt:lpstr>Wingdings 3</vt:lpstr>
      <vt:lpstr>Custom Design</vt:lpstr>
      <vt:lpstr>1_ILO 2020</vt:lpstr>
      <vt:lpstr>Trabajos del futuro: desafíos de la asistencia y los cuidados</vt:lpstr>
      <vt:lpstr>Contenido</vt:lpstr>
      <vt:lpstr>I. Contexto</vt:lpstr>
      <vt:lpstr>La OIT estima que, a nivel mundial, la inversión en servicios universales de cuidado infantil y de cuidados de larga duración generará para 2035 un total de 299 millones de empleos.   </vt:lpstr>
      <vt:lpstr>Profesionalización de los cuidados y la asistencia</vt:lpstr>
      <vt:lpstr>Formación y certificación es clave en al menos 3 sentidos</vt:lpstr>
      <vt:lpstr>III. Experiencias en desarrollo</vt:lpstr>
      <vt:lpstr>PowerPoint Presentation</vt:lpstr>
      <vt:lpstr>PowerPoint Presentation</vt:lpstr>
      <vt:lpstr>Oferta de servicios de formación y certificación para el trabajo de cuidado</vt:lpstr>
      <vt:lpstr>Oferta de servicios de formación y certificación para el trabajo de cuidado</vt:lpstr>
      <vt:lpstr>Hallazgos generales</vt:lpstr>
      <vt:lpstr>Resultan 2 documentos:  </vt:lpstr>
      <vt:lpstr>Elementos o desafíos a partir de las experiencias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IV. Consideraciones finales</vt:lpstr>
      <vt:lpstr>PowerPoint Presentation</vt:lpstr>
      <vt:lpstr>Trabajos del futuro: desafíos de la asistencia y los cuidados</vt:lpstr>
    </vt:vector>
  </TitlesOfParts>
  <Company>ILO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title here 40pt</dc:title>
  <dc:creator>Hofmann, Christine</dc:creator>
  <cp:lastModifiedBy>Carla Rojas</cp:lastModifiedBy>
  <cp:revision>92</cp:revision>
  <dcterms:created xsi:type="dcterms:W3CDTF">2020-11-25T15:18:23Z</dcterms:created>
  <dcterms:modified xsi:type="dcterms:W3CDTF">2023-10-12T10:50:47Z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0x010100C7FE46F1AD1D9A4EAC17483BC979BCF4</vt:lpwstr>
  </property>
</Properties>
</file>