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va Sans Bold" panose="020B0803030501040103" pitchFamily="34" charset="0"/>
      <p:regular r:id="rId25"/>
      <p:bold r:id="rId26"/>
    </p:embeddedFont>
    <p:embeddedFont>
      <p:font typeface="DM Sans Bold" pitchFamily="2" charset="77"/>
      <p:regular r:id="rId27"/>
      <p:bold r:id="rId28"/>
    </p:embeddedFont>
    <p:embeddedFont>
      <p:font typeface="Noto Sans" panose="020B050204050402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uce" pitchFamily="2" charset="77"/>
      <p:regular r:id="rId37"/>
    </p:embeddedFont>
    <p:embeddedFont>
      <p:font typeface="Open Sauce Bold" pitchFamily="2" charset="77"/>
      <p:regular r:id="rId38"/>
      <p:bold r:id="rId39"/>
    </p:embeddedFont>
    <p:embeddedFont>
      <p:font typeface="Oswald" pitchFamily="2" charset="77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620" autoAdjust="0"/>
  </p:normalViewPr>
  <p:slideViewPr>
    <p:cSldViewPr>
      <p:cViewPr varScale="1">
        <p:scale>
          <a:sx n="68" d="100"/>
          <a:sy n="68" d="100"/>
        </p:scale>
        <p:origin x="536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7.xml"/><Relationship Id="rId41" Type="http://schemas.openxmlformats.org/officeDocument/2006/relationships/font" Target="fonts/font2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08475" y="548527"/>
            <a:ext cx="5907213" cy="2008452"/>
          </a:xfrm>
          <a:custGeom>
            <a:avLst/>
            <a:gdLst/>
            <a:ahLst/>
            <a:cxnLst/>
            <a:rect l="l" t="t" r="r" b="b"/>
            <a:pathLst>
              <a:path w="5907213" h="2008452">
                <a:moveTo>
                  <a:pt x="0" y="0"/>
                </a:moveTo>
                <a:lnTo>
                  <a:pt x="5907213" y="0"/>
                </a:lnTo>
                <a:lnTo>
                  <a:pt x="5907213" y="2008452"/>
                </a:lnTo>
                <a:lnTo>
                  <a:pt x="0" y="2008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3444408"/>
            <a:ext cx="14409043" cy="2927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5999" dirty="0" err="1">
                <a:solidFill>
                  <a:srgbClr val="230050"/>
                </a:solidFill>
                <a:latin typeface="Open Sauce Bold"/>
              </a:rPr>
              <a:t>Certificación</a:t>
            </a:r>
            <a:r>
              <a:rPr lang="en-US" sz="5999" dirty="0">
                <a:solidFill>
                  <a:srgbClr val="230050"/>
                </a:solidFill>
                <a:latin typeface="Open Sauce Bold"/>
              </a:rPr>
              <a:t> de </a:t>
            </a:r>
            <a:r>
              <a:rPr lang="en-US" sz="5999" dirty="0" err="1">
                <a:solidFill>
                  <a:srgbClr val="230050"/>
                </a:solidFill>
                <a:latin typeface="Open Sauce Bold"/>
              </a:rPr>
              <a:t>competencias</a:t>
            </a:r>
            <a:r>
              <a:rPr lang="en-US" sz="5999" dirty="0">
                <a:solidFill>
                  <a:srgbClr val="230050"/>
                </a:solidFill>
                <a:latin typeface="Open Sauce Bold"/>
              </a:rPr>
              <a:t> y </a:t>
            </a:r>
            <a:r>
              <a:rPr lang="en-US" sz="5999" dirty="0" err="1">
                <a:solidFill>
                  <a:srgbClr val="230050"/>
                </a:solidFill>
                <a:latin typeface="Open Sauce Bold"/>
              </a:rPr>
              <a:t>formación</a:t>
            </a:r>
            <a:r>
              <a:rPr lang="en-US" sz="5999" dirty="0">
                <a:solidFill>
                  <a:srgbClr val="230050"/>
                </a:solidFill>
                <a:latin typeface="Open Sauce Bold"/>
              </a:rPr>
              <a:t> </a:t>
            </a:r>
            <a:r>
              <a:rPr lang="en-US" sz="5999" dirty="0" err="1">
                <a:solidFill>
                  <a:srgbClr val="230050"/>
                </a:solidFill>
                <a:latin typeface="Open Sauce Bold"/>
              </a:rPr>
              <a:t>profesional</a:t>
            </a:r>
            <a:r>
              <a:rPr lang="en-US" sz="5999" dirty="0">
                <a:solidFill>
                  <a:srgbClr val="230050"/>
                </a:solidFill>
                <a:latin typeface="Open Sauce Bold"/>
              </a:rPr>
              <a:t> </a:t>
            </a:r>
            <a:r>
              <a:rPr lang="en-US" sz="5999" dirty="0" err="1">
                <a:solidFill>
                  <a:srgbClr val="230050"/>
                </a:solidFill>
                <a:latin typeface="Open Sauce Bold"/>
              </a:rPr>
              <a:t>en</a:t>
            </a:r>
            <a:r>
              <a:rPr lang="en-US" sz="5999" dirty="0">
                <a:solidFill>
                  <a:srgbClr val="230050"/>
                </a:solidFill>
                <a:latin typeface="Open Sauce Bold"/>
              </a:rPr>
              <a:t> </a:t>
            </a:r>
            <a:r>
              <a:rPr lang="en-US" sz="5999" dirty="0" err="1">
                <a:solidFill>
                  <a:srgbClr val="230050"/>
                </a:solidFill>
                <a:latin typeface="Open Sauce Bold"/>
              </a:rPr>
              <a:t>los</a:t>
            </a:r>
            <a:r>
              <a:rPr lang="en-US" sz="5999" dirty="0">
                <a:solidFill>
                  <a:srgbClr val="230050"/>
                </a:solidFill>
                <a:latin typeface="Open Sauce Bold"/>
              </a:rPr>
              <a:t> </a:t>
            </a:r>
            <a:r>
              <a:rPr lang="en-US" sz="5999" dirty="0" err="1">
                <a:solidFill>
                  <a:srgbClr val="230050"/>
                </a:solidFill>
                <a:latin typeface="Open Sauce Bold"/>
              </a:rPr>
              <a:t>sistemas</a:t>
            </a:r>
            <a:r>
              <a:rPr lang="en-US" sz="5999" dirty="0">
                <a:solidFill>
                  <a:srgbClr val="230050"/>
                </a:solidFill>
                <a:latin typeface="Open Sauce Bold"/>
              </a:rPr>
              <a:t> de </a:t>
            </a:r>
            <a:r>
              <a:rPr lang="en-US" sz="5999" dirty="0" err="1">
                <a:solidFill>
                  <a:srgbClr val="230050"/>
                </a:solidFill>
                <a:latin typeface="Open Sauce Bold"/>
              </a:rPr>
              <a:t>cuidados</a:t>
            </a:r>
            <a:endParaRPr lang="en-US" sz="5999" dirty="0">
              <a:solidFill>
                <a:srgbClr val="230050"/>
              </a:solidFill>
              <a:latin typeface="Open Sauce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376508" y="6399953"/>
            <a:ext cx="3911492" cy="3887047"/>
            <a:chOff x="0" y="0"/>
            <a:chExt cx="1279723" cy="1271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8CE1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48309" tIns="48309" rIns="48309" bIns="48309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57910" y="5425609"/>
            <a:ext cx="1948689" cy="194868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8309" tIns="48309" rIns="48309" bIns="48309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647797" y="7510707"/>
            <a:ext cx="3368913" cy="211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2"/>
              </a:lnSpc>
            </a:pPr>
            <a:r>
              <a:rPr lang="en-US" sz="2038" spc="199">
                <a:solidFill>
                  <a:srgbClr val="FFFBFB"/>
                </a:solidFill>
                <a:latin typeface="Noto Sans"/>
              </a:rPr>
              <a:t>Certificación de competencias y formación profesional en la economía del cuidado</a:t>
            </a:r>
          </a:p>
          <a:p>
            <a:pPr algn="ctr">
              <a:lnSpc>
                <a:spcPts val="2812"/>
              </a:lnSpc>
            </a:pPr>
            <a:endParaRPr lang="en-US" sz="2038" spc="199">
              <a:solidFill>
                <a:srgbClr val="FFFBFB"/>
              </a:solidFill>
              <a:latin typeface="Noto Sa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698722" y="5749149"/>
            <a:ext cx="1267064" cy="1270239"/>
          </a:xfrm>
          <a:custGeom>
            <a:avLst/>
            <a:gdLst/>
            <a:ahLst/>
            <a:cxnLst/>
            <a:rect l="l" t="t" r="r" b="b"/>
            <a:pathLst>
              <a:path w="1267064" h="1270239">
                <a:moveTo>
                  <a:pt x="0" y="0"/>
                </a:moveTo>
                <a:lnTo>
                  <a:pt x="1267064" y="0"/>
                </a:lnTo>
                <a:lnTo>
                  <a:pt x="1267064" y="1270239"/>
                </a:lnTo>
                <a:lnTo>
                  <a:pt x="0" y="1270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77609" y="3460435"/>
            <a:ext cx="16281691" cy="57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Acciones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desarrollar</a:t>
            </a: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5720"/>
              </a:lnSpc>
            </a:pP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Diagnóstico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necesidades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/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demandas</a:t>
            </a:r>
            <a:endParaRPr lang="en-US" sz="3700" dirty="0">
              <a:solidFill>
                <a:srgbClr val="737373"/>
              </a:solidFill>
              <a:latin typeface="Open Sauce"/>
            </a:endParaRP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Diseño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curricular del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curso</a:t>
            </a:r>
            <a:endParaRPr lang="en-US" sz="3700" dirty="0">
              <a:solidFill>
                <a:srgbClr val="737373"/>
              </a:solidFill>
              <a:latin typeface="Open Sauce"/>
            </a:endParaRP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Implementación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Elaboración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un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producto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o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cartilla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partir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cada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módulo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Repositorio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con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insumos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que se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difunden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previo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cada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módulo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>
                <a:solidFill>
                  <a:srgbClr val="737373"/>
                </a:solidFill>
                <a:latin typeface="Open Sauce"/>
              </a:rPr>
              <a:t>Material audiovisual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apoyo</a:t>
            </a:r>
            <a:endParaRPr lang="en-US" sz="3700" dirty="0">
              <a:solidFill>
                <a:srgbClr val="737373"/>
              </a:solidFill>
              <a:latin typeface="Open Sauce"/>
            </a:endParaRP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Prever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evaluación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las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acciones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581525" y="514933"/>
            <a:ext cx="1086961" cy="2362960"/>
          </a:xfrm>
          <a:custGeom>
            <a:avLst/>
            <a:gdLst/>
            <a:ahLst/>
            <a:cxnLst/>
            <a:rect l="l" t="t" r="r" b="b"/>
            <a:pathLst>
              <a:path w="1086961" h="2362960">
                <a:moveTo>
                  <a:pt x="0" y="0"/>
                </a:moveTo>
                <a:lnTo>
                  <a:pt x="1086962" y="0"/>
                </a:lnTo>
                <a:lnTo>
                  <a:pt x="1086962" y="2362960"/>
                </a:lnTo>
                <a:lnTo>
                  <a:pt x="0" y="2362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614021" y="952500"/>
            <a:ext cx="11610904" cy="141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082" spc="400">
                <a:solidFill>
                  <a:srgbClr val="230050"/>
                </a:solidFill>
                <a:latin typeface="DM Sans Bold"/>
              </a:rPr>
              <a:t>Eje 1. Formación integral en cuidados a integrantes de la Red Regional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213588" y="801802"/>
            <a:ext cx="1822836" cy="1822836"/>
          </a:xfrm>
          <a:custGeom>
            <a:avLst/>
            <a:gdLst/>
            <a:ahLst/>
            <a:cxnLst/>
            <a:rect l="l" t="t" r="r" b="b"/>
            <a:pathLst>
              <a:path w="1822836" h="1822836">
                <a:moveTo>
                  <a:pt x="0" y="0"/>
                </a:moveTo>
                <a:lnTo>
                  <a:pt x="1822836" y="0"/>
                </a:lnTo>
                <a:lnTo>
                  <a:pt x="1822836" y="1822837"/>
                </a:lnTo>
                <a:lnTo>
                  <a:pt x="0" y="18228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845274" y="4696615"/>
            <a:ext cx="15558375" cy="288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 dirty="0">
                <a:solidFill>
                  <a:srgbClr val="737373"/>
                </a:solidFill>
                <a:latin typeface="Open Sauce"/>
              </a:rPr>
              <a:t>La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promoción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del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diálogo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social y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propiciar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la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participación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tripartita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las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definiciones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sobre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formación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certificación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competencias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laborales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sector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cuidados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resulta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sustantiva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91171" y="612120"/>
            <a:ext cx="12793675" cy="212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Eje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2. Desarrollo de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una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estrategia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de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fortalecimiento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del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Diálogo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Social para la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formación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y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certificación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en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cuidados</a:t>
            </a:r>
            <a:endParaRPr lang="en-US" sz="4082" spc="400" dirty="0">
              <a:solidFill>
                <a:srgbClr val="230050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491171" y="612120"/>
            <a:ext cx="12793675" cy="212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082" spc="400">
                <a:solidFill>
                  <a:srgbClr val="230050"/>
                </a:solidFill>
                <a:latin typeface="DM Sans Bold"/>
              </a:rPr>
              <a:t>Eje 2. Desarrollo de una estrategia de fortalecimiento del Diálogo Social para la formación y certificación en cuidados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81525" y="514933"/>
            <a:ext cx="1086961" cy="2362960"/>
          </a:xfrm>
          <a:custGeom>
            <a:avLst/>
            <a:gdLst/>
            <a:ahLst/>
            <a:cxnLst/>
            <a:rect l="l" t="t" r="r" b="b"/>
            <a:pathLst>
              <a:path w="1086961" h="2362960">
                <a:moveTo>
                  <a:pt x="0" y="0"/>
                </a:moveTo>
                <a:lnTo>
                  <a:pt x="1086962" y="0"/>
                </a:lnTo>
                <a:lnTo>
                  <a:pt x="1086962" y="2362960"/>
                </a:lnTo>
                <a:lnTo>
                  <a:pt x="0" y="2362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77609" y="3460435"/>
            <a:ext cx="16281691" cy="693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Acciones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desarrollar</a:t>
            </a: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5720"/>
              </a:lnSpc>
            </a:pP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Mapeo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actores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relevantes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cada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país</a:t>
            </a:r>
            <a:endParaRPr lang="en-US" sz="3700" dirty="0">
              <a:solidFill>
                <a:srgbClr val="737373"/>
              </a:solidFill>
              <a:latin typeface="Open Sauce"/>
            </a:endParaRP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Insumos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para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trabajar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con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sector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empleador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sobre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los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beneficios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contratar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personas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formadas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y/o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certificadas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597669" lvl="2" indent="-532556">
              <a:lnSpc>
                <a:spcPts val="4810"/>
              </a:lnSpc>
              <a:buFont typeface="Arial"/>
              <a:buChar char="⚬"/>
            </a:pP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Diseño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una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estrategia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para la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promoción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la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participación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social 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cuidado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,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promoción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del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cooperativismo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como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forma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provisión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servicios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cuidados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,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institucionalización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del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diálogo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social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marco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políticas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públicas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, entre </a:t>
            </a:r>
            <a:r>
              <a:rPr lang="en-US" sz="3700" dirty="0" err="1">
                <a:solidFill>
                  <a:srgbClr val="737373"/>
                </a:solidFill>
                <a:latin typeface="Open Sauce"/>
              </a:rPr>
              <a:t>otras</a:t>
            </a:r>
            <a:r>
              <a:rPr lang="en-US" sz="37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>
              <a:lnSpc>
                <a:spcPts val="4810"/>
              </a:lnSpc>
            </a:pPr>
            <a:endParaRPr lang="en-US" sz="3700" dirty="0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4810"/>
              </a:lnSpc>
            </a:pPr>
            <a:endParaRPr lang="en-US" sz="3700" dirty="0">
              <a:solidFill>
                <a:srgbClr val="737373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213588" y="801802"/>
            <a:ext cx="1822836" cy="1822836"/>
          </a:xfrm>
          <a:custGeom>
            <a:avLst/>
            <a:gdLst/>
            <a:ahLst/>
            <a:cxnLst/>
            <a:rect l="l" t="t" r="r" b="b"/>
            <a:pathLst>
              <a:path w="1822836" h="1822836">
                <a:moveTo>
                  <a:pt x="0" y="0"/>
                </a:moveTo>
                <a:lnTo>
                  <a:pt x="1822836" y="0"/>
                </a:lnTo>
                <a:lnTo>
                  <a:pt x="1822836" y="1822837"/>
                </a:lnTo>
                <a:lnTo>
                  <a:pt x="0" y="18228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121958" y="4696615"/>
            <a:ext cx="16281691" cy="288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Planificar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actividades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para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organizar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trabajo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la red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hacia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afuera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términos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dar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conocer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trabajo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que se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realiza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potenciarlo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partir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del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vínculo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trabajo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colaborativo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con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otros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actores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91171" y="612120"/>
            <a:ext cx="12793675" cy="141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Eje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3. Desarrollo de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una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estrategia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para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el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trabajo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externo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de la red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77609" y="3960894"/>
            <a:ext cx="16281691" cy="590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Acciones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desarrollar</a:t>
            </a: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5720"/>
              </a:lnSpc>
            </a:pP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>
                <a:solidFill>
                  <a:srgbClr val="737373"/>
                </a:solidFill>
                <a:latin typeface="Open Sauce"/>
              </a:rPr>
              <a:t>Carta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entendimiento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>
                <a:solidFill>
                  <a:srgbClr val="737373"/>
                </a:solidFill>
                <a:latin typeface="Open Sauce"/>
              </a:rPr>
              <a:t>Identidad visual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comun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Pubilicar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los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avances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Establecer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alianzas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con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instituciones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otros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países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o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regiones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para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compartir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mejores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prácticas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recursos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Campañas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promoción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concientización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comunes</a:t>
            </a:r>
            <a:endParaRPr lang="en-US" sz="3900" dirty="0">
              <a:solidFill>
                <a:srgbClr val="737373"/>
              </a:solidFill>
              <a:latin typeface="Open Sauce"/>
            </a:endParaRP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Otros</a:t>
            </a:r>
            <a:endParaRPr lang="en-US" sz="3900" dirty="0">
              <a:solidFill>
                <a:srgbClr val="737373"/>
              </a:solidFill>
              <a:latin typeface="Open Sau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91171" y="612120"/>
            <a:ext cx="12793675" cy="141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082" spc="400">
                <a:solidFill>
                  <a:srgbClr val="230050"/>
                </a:solidFill>
                <a:latin typeface="DM Sans Bold"/>
              </a:rPr>
              <a:t>Eje 3. Desarrollo de una estrategia para el trabajo externo de la red</a:t>
            </a:r>
          </a:p>
        </p:txBody>
      </p:sp>
      <p:sp>
        <p:nvSpPr>
          <p:cNvPr id="21" name="Freeform 21"/>
          <p:cNvSpPr/>
          <p:nvPr/>
        </p:nvSpPr>
        <p:spPr>
          <a:xfrm>
            <a:off x="1581525" y="514933"/>
            <a:ext cx="1086961" cy="2362960"/>
          </a:xfrm>
          <a:custGeom>
            <a:avLst/>
            <a:gdLst/>
            <a:ahLst/>
            <a:cxnLst/>
            <a:rect l="l" t="t" r="r" b="b"/>
            <a:pathLst>
              <a:path w="1086961" h="2362960">
                <a:moveTo>
                  <a:pt x="0" y="0"/>
                </a:moveTo>
                <a:lnTo>
                  <a:pt x="1086962" y="0"/>
                </a:lnTo>
                <a:lnTo>
                  <a:pt x="1086962" y="2362960"/>
                </a:lnTo>
                <a:lnTo>
                  <a:pt x="0" y="2362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213588" y="801802"/>
            <a:ext cx="1822836" cy="1822836"/>
          </a:xfrm>
          <a:custGeom>
            <a:avLst/>
            <a:gdLst/>
            <a:ahLst/>
            <a:cxnLst/>
            <a:rect l="l" t="t" r="r" b="b"/>
            <a:pathLst>
              <a:path w="1822836" h="1822836">
                <a:moveTo>
                  <a:pt x="0" y="0"/>
                </a:moveTo>
                <a:lnTo>
                  <a:pt x="1822836" y="0"/>
                </a:lnTo>
                <a:lnTo>
                  <a:pt x="1822836" y="1822837"/>
                </a:lnTo>
                <a:lnTo>
                  <a:pt x="0" y="18228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03155" y="3733218"/>
            <a:ext cx="16281691" cy="288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 dirty="0">
                <a:solidFill>
                  <a:srgbClr val="737373"/>
                </a:solidFill>
                <a:latin typeface="Open Sauce"/>
              </a:rPr>
              <a:t>Se propone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desarrollar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este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eje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con un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ciclo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videoconferencias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como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hito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principal,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previéndose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mantener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como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buena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práctica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un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encuentro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presencial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durante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segundo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semestre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cada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año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91171" y="612120"/>
            <a:ext cx="12793675" cy="212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Eje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4.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Intercambio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de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experiencias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y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buenas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prácticas</a:t>
            </a:r>
            <a:endParaRPr lang="en-US" sz="4082" spc="400" dirty="0">
              <a:solidFill>
                <a:srgbClr val="230050"/>
              </a:solidFill>
              <a:latin typeface="DM Sans Bold"/>
            </a:endParaRPr>
          </a:p>
          <a:p>
            <a:pPr>
              <a:lnSpc>
                <a:spcPts val="5633"/>
              </a:lnSpc>
            </a:pPr>
            <a:endParaRPr lang="en-US" sz="4082" spc="400" dirty="0">
              <a:solidFill>
                <a:srgbClr val="230050"/>
              </a:solidFill>
              <a:latin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29383" y="4825078"/>
            <a:ext cx="1482923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03155" y="3733218"/>
            <a:ext cx="16281691" cy="582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Acciones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desarrollar</a:t>
            </a: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Análisis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exhastivo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las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necesidades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formación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cuidados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y de las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competencias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laborales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requeridas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Identificar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las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diferencias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y similitudes entre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los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países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para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adaptar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estrategias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nivel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regional y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nacional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Diseño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currículos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formación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actualizados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pertinentes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que se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adapten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a las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necesidades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regionales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nacionales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>
                <a:solidFill>
                  <a:srgbClr val="737373"/>
                </a:solidFill>
                <a:latin typeface="Open Sauce"/>
              </a:rPr>
              <a:t>entre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otros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91171" y="612120"/>
            <a:ext cx="12793675" cy="212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082" spc="400">
                <a:solidFill>
                  <a:srgbClr val="230050"/>
                </a:solidFill>
                <a:latin typeface="DM Sans Bold"/>
              </a:rPr>
              <a:t>Eje 4. Intercambio de experiencias y buenas prácticas</a:t>
            </a:r>
          </a:p>
          <a:p>
            <a:pPr>
              <a:lnSpc>
                <a:spcPts val="5633"/>
              </a:lnSpc>
            </a:pPr>
            <a:endParaRPr lang="en-US" sz="4082" spc="400">
              <a:solidFill>
                <a:srgbClr val="230050"/>
              </a:solidFill>
              <a:latin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29383" y="4825078"/>
            <a:ext cx="1482923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22" name="Freeform 22"/>
          <p:cNvSpPr/>
          <p:nvPr/>
        </p:nvSpPr>
        <p:spPr>
          <a:xfrm>
            <a:off x="1581525" y="514933"/>
            <a:ext cx="1086961" cy="2362960"/>
          </a:xfrm>
          <a:custGeom>
            <a:avLst/>
            <a:gdLst/>
            <a:ahLst/>
            <a:cxnLst/>
            <a:rect l="l" t="t" r="r" b="b"/>
            <a:pathLst>
              <a:path w="1086961" h="2362960">
                <a:moveTo>
                  <a:pt x="0" y="0"/>
                </a:moveTo>
                <a:lnTo>
                  <a:pt x="1086962" y="0"/>
                </a:lnTo>
                <a:lnTo>
                  <a:pt x="1086962" y="2362960"/>
                </a:lnTo>
                <a:lnTo>
                  <a:pt x="0" y="2362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860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3494919" y="3127612"/>
            <a:ext cx="10829034" cy="3686384"/>
          </a:xfrm>
          <a:custGeom>
            <a:avLst/>
            <a:gdLst/>
            <a:ahLst/>
            <a:cxnLst/>
            <a:rect l="l" t="t" r="r" b="b"/>
            <a:pathLst>
              <a:path w="10829034" h="3686384">
                <a:moveTo>
                  <a:pt x="0" y="0"/>
                </a:moveTo>
                <a:lnTo>
                  <a:pt x="10829035" y="0"/>
                </a:lnTo>
                <a:lnTo>
                  <a:pt x="10829035" y="3686384"/>
                </a:lnTo>
                <a:lnTo>
                  <a:pt x="0" y="3686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971800" y="6635112"/>
            <a:ext cx="120396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MUCHAS 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12624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3901" y="3145915"/>
            <a:ext cx="16979748" cy="751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0" lvl="1" indent="-421000">
              <a:lnSpc>
                <a:spcPts val="5069"/>
              </a:lnSpc>
              <a:buFont typeface="Arial"/>
              <a:buChar char="•"/>
            </a:pP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los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últimos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años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la agenda de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cuidados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ha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avanzado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LAC</a:t>
            </a:r>
            <a:br>
              <a:rPr lang="en-US" sz="3899" dirty="0">
                <a:solidFill>
                  <a:srgbClr val="737373"/>
                </a:solidFill>
                <a:latin typeface="Open Sauce"/>
              </a:rPr>
            </a:br>
            <a:endParaRPr lang="en-US" sz="3899" dirty="0">
              <a:solidFill>
                <a:srgbClr val="737373"/>
              </a:solidFill>
              <a:latin typeface="Open Sauce"/>
            </a:endParaRPr>
          </a:p>
          <a:p>
            <a:pPr marL="842000" lvl="1" indent="-421000">
              <a:lnSpc>
                <a:spcPts val="5069"/>
              </a:lnSpc>
              <a:buFont typeface="Arial"/>
              <a:buChar char="•"/>
            </a:pP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Alrededor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de 15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países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se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encuentran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avanzando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diseño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o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implementación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políticas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cuidado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.</a:t>
            </a:r>
            <a:br>
              <a:rPr lang="en-US" sz="3899" dirty="0">
                <a:solidFill>
                  <a:srgbClr val="737373"/>
                </a:solidFill>
                <a:latin typeface="Open Sauce"/>
              </a:rPr>
            </a:br>
            <a:endParaRPr lang="en-US" sz="3899" dirty="0">
              <a:solidFill>
                <a:srgbClr val="737373"/>
              </a:solidFill>
              <a:latin typeface="Open Sauce"/>
            </a:endParaRPr>
          </a:p>
          <a:p>
            <a:pPr marL="842000" lvl="1" indent="-421000">
              <a:lnSpc>
                <a:spcPts val="5069"/>
              </a:lnSpc>
              <a:buFont typeface="Arial"/>
              <a:buChar char="•"/>
            </a:pP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Estos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nuevos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marcos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implican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la </a:t>
            </a:r>
            <a:r>
              <a:rPr lang="en-US" sz="3899" dirty="0" err="1">
                <a:solidFill>
                  <a:srgbClr val="737373"/>
                </a:solidFill>
                <a:latin typeface="Open Sauce"/>
              </a:rPr>
              <a:t>gestión</a:t>
            </a:r>
            <a:r>
              <a:rPr lang="en-US" sz="3899" dirty="0">
                <a:solidFill>
                  <a:srgbClr val="737373"/>
                </a:solidFill>
                <a:latin typeface="Open Sauce"/>
              </a:rPr>
              <a:t> de:</a:t>
            </a:r>
          </a:p>
          <a:p>
            <a:pPr marL="1338569" lvl="2" indent="-446190">
              <a:lnSpc>
                <a:spcPts val="4029"/>
              </a:lnSpc>
              <a:buFont typeface="Arial"/>
              <a:buChar char="⚬"/>
            </a:pP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servicios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 que se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proveen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,</a:t>
            </a:r>
          </a:p>
          <a:p>
            <a:pPr marL="1338569" lvl="2" indent="-446190">
              <a:lnSpc>
                <a:spcPts val="4029"/>
              </a:lnSpc>
              <a:buFont typeface="Arial"/>
              <a:buChar char="⚬"/>
            </a:pPr>
            <a:r>
              <a:rPr lang="en-US" sz="3400" dirty="0">
                <a:solidFill>
                  <a:srgbClr val="737373"/>
                </a:solidFill>
                <a:latin typeface="Open Sauce"/>
              </a:rPr>
              <a:t>la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regulación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,</a:t>
            </a:r>
          </a:p>
          <a:p>
            <a:pPr marL="1338569" lvl="2" indent="-446190">
              <a:lnSpc>
                <a:spcPts val="4029"/>
              </a:lnSpc>
              <a:buFont typeface="Arial"/>
              <a:buChar char="⚬"/>
            </a:pPr>
            <a:r>
              <a:rPr lang="en-US" sz="3400" dirty="0">
                <a:solidFill>
                  <a:srgbClr val="737373"/>
                </a:solidFill>
                <a:latin typeface="Open Sauce"/>
              </a:rPr>
              <a:t>la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generación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gestión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información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conocimiento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,</a:t>
            </a:r>
          </a:p>
          <a:p>
            <a:pPr marL="1338569" lvl="2" indent="-446190">
              <a:lnSpc>
                <a:spcPts val="4029"/>
              </a:lnSpc>
              <a:buFont typeface="Arial"/>
              <a:buChar char="⚬"/>
            </a:pPr>
            <a:r>
              <a:rPr lang="en-US" sz="3400" dirty="0">
                <a:solidFill>
                  <a:srgbClr val="737373"/>
                </a:solidFill>
                <a:latin typeface="Open Sauce"/>
              </a:rPr>
              <a:t>las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acciones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 para la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transformación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 cultural y</a:t>
            </a:r>
          </a:p>
          <a:p>
            <a:pPr marL="1338569" lvl="2" indent="-446190">
              <a:lnSpc>
                <a:spcPts val="4029"/>
              </a:lnSpc>
              <a:buFont typeface="Arial"/>
              <a:buChar char="⚬"/>
            </a:pP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formación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 de personas que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cuidan</a:t>
            </a:r>
            <a:r>
              <a:rPr lang="en-US" sz="3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400" dirty="0" err="1">
                <a:solidFill>
                  <a:srgbClr val="737373"/>
                </a:solidFill>
                <a:latin typeface="Open Sauce"/>
              </a:rPr>
              <a:t>remuneradamente</a:t>
            </a:r>
            <a:endParaRPr lang="en-US" sz="3400" dirty="0">
              <a:solidFill>
                <a:srgbClr val="737373"/>
              </a:solidFill>
              <a:latin typeface="Open Sauce"/>
            </a:endParaRPr>
          </a:p>
          <a:p>
            <a:pPr marL="1338569" lvl="2" indent="-446190">
              <a:lnSpc>
                <a:spcPts val="4029"/>
              </a:lnSpc>
              <a:buFont typeface="Arial"/>
              <a:buChar char="⚬"/>
            </a:pPr>
            <a:endParaRPr lang="en-US" sz="3400" dirty="0">
              <a:solidFill>
                <a:srgbClr val="737373"/>
              </a:solidFill>
              <a:latin typeface="Open Sauce"/>
            </a:endParaRPr>
          </a:p>
          <a:p>
            <a:pPr marL="1338569" lvl="2" indent="-446190">
              <a:lnSpc>
                <a:spcPts val="4029"/>
              </a:lnSpc>
              <a:buFont typeface="Arial"/>
              <a:buChar char="⚬"/>
            </a:pPr>
            <a:endParaRPr lang="en-US" sz="3400" dirty="0">
              <a:solidFill>
                <a:srgbClr val="737373"/>
              </a:solidFill>
              <a:latin typeface="Open Sau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74236" y="0"/>
            <a:ext cx="18375319" cy="2645402"/>
            <a:chOff x="0" y="0"/>
            <a:chExt cx="4839590" cy="6967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9590" cy="696731"/>
            </a:xfrm>
            <a:custGeom>
              <a:avLst/>
              <a:gdLst/>
              <a:ahLst/>
              <a:cxnLst/>
              <a:rect l="l" t="t" r="r" b="b"/>
              <a:pathLst>
                <a:path w="4839590" h="696731">
                  <a:moveTo>
                    <a:pt x="0" y="0"/>
                  </a:moveTo>
                  <a:lnTo>
                    <a:pt x="4839590" y="0"/>
                  </a:lnTo>
                  <a:lnTo>
                    <a:pt x="4839590" y="696731"/>
                  </a:lnTo>
                  <a:lnTo>
                    <a:pt x="0" y="696731"/>
                  </a:ln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841894"/>
            <a:ext cx="1251396" cy="1485337"/>
          </a:xfrm>
          <a:custGeom>
            <a:avLst/>
            <a:gdLst/>
            <a:ahLst/>
            <a:cxnLst/>
            <a:rect l="l" t="t" r="r" b="b"/>
            <a:pathLst>
              <a:path w="1251396" h="1485337">
                <a:moveTo>
                  <a:pt x="0" y="0"/>
                </a:moveTo>
                <a:lnTo>
                  <a:pt x="1251396" y="0"/>
                </a:lnTo>
                <a:lnTo>
                  <a:pt x="1251396" y="1485337"/>
                </a:lnTo>
                <a:lnTo>
                  <a:pt x="0" y="1485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338548" y="858567"/>
            <a:ext cx="11610904" cy="102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3"/>
              </a:lnSpc>
            </a:pPr>
            <a:r>
              <a:rPr lang="en-US" sz="6082" spc="596" dirty="0" err="1">
                <a:solidFill>
                  <a:srgbClr val="230050"/>
                </a:solidFill>
                <a:latin typeface="DM Sans Bold"/>
              </a:rPr>
              <a:t>Contexto</a:t>
            </a:r>
            <a:endParaRPr lang="en-US" sz="6082" spc="596" dirty="0">
              <a:solidFill>
                <a:srgbClr val="230050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74236" y="775465"/>
            <a:ext cx="18375319" cy="2682559"/>
            <a:chOff x="0" y="0"/>
            <a:chExt cx="4839590" cy="7065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9590" cy="706518"/>
            </a:xfrm>
            <a:custGeom>
              <a:avLst/>
              <a:gdLst/>
              <a:ahLst/>
              <a:cxnLst/>
              <a:rect l="l" t="t" r="r" b="b"/>
              <a:pathLst>
                <a:path w="4839590" h="706518">
                  <a:moveTo>
                    <a:pt x="0" y="0"/>
                  </a:moveTo>
                  <a:lnTo>
                    <a:pt x="4839590" y="0"/>
                  </a:lnTo>
                  <a:lnTo>
                    <a:pt x="4839590" y="706518"/>
                  </a:lnTo>
                  <a:lnTo>
                    <a:pt x="0" y="706518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8700" y="841894"/>
            <a:ext cx="1251396" cy="1485337"/>
          </a:xfrm>
          <a:custGeom>
            <a:avLst/>
            <a:gdLst/>
            <a:ahLst/>
            <a:cxnLst/>
            <a:rect l="l" t="t" r="r" b="b"/>
            <a:pathLst>
              <a:path w="1251396" h="1485337">
                <a:moveTo>
                  <a:pt x="0" y="0"/>
                </a:moveTo>
                <a:lnTo>
                  <a:pt x="1251396" y="0"/>
                </a:lnTo>
                <a:lnTo>
                  <a:pt x="1251396" y="1485337"/>
                </a:lnTo>
                <a:lnTo>
                  <a:pt x="0" y="1485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338548" y="858567"/>
            <a:ext cx="11610904" cy="102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3"/>
              </a:lnSpc>
            </a:pPr>
            <a:r>
              <a:rPr lang="en-US" sz="6082" spc="596" dirty="0" err="1">
                <a:solidFill>
                  <a:srgbClr val="230050"/>
                </a:solidFill>
                <a:latin typeface="DM Sans Bold"/>
              </a:rPr>
              <a:t>Formación</a:t>
            </a:r>
            <a:r>
              <a:rPr lang="en-US" sz="6082" spc="596" dirty="0">
                <a:solidFill>
                  <a:srgbClr val="230050"/>
                </a:solidFill>
                <a:latin typeface="DM Sans Bold"/>
              </a:rPr>
              <a:t> y </a:t>
            </a:r>
            <a:r>
              <a:rPr lang="en-US" sz="6082" spc="596" dirty="0" err="1">
                <a:solidFill>
                  <a:srgbClr val="230050"/>
                </a:solidFill>
                <a:latin typeface="DM Sans Bold"/>
              </a:rPr>
              <a:t>certificación</a:t>
            </a:r>
            <a:endParaRPr lang="en-US" sz="6082" spc="596" dirty="0">
              <a:solidFill>
                <a:srgbClr val="230050"/>
              </a:solidFill>
              <a:latin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2400" y="3543300"/>
            <a:ext cx="17118312" cy="920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formación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pueden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ayudar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reconocer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valorar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elevar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estatus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profesional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quienes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trabajan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u="sng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</a:t>
            </a:r>
            <a:r>
              <a:rPr lang="en-US" sz="380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u="sng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remuneración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de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cuidado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Y" sz="38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 que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permite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desarrollo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trayectorias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laborales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sector.</a:t>
            </a:r>
            <a:endParaRPr lang="en-UY" sz="38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/>
            <a:r>
              <a:rPr lang="en-UY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formación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certificación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ofrecen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oportunidades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profesionalización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aquellos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tareas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cuidado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en-US" sz="3800" u="sng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remuneradas</a:t>
            </a:r>
            <a:br>
              <a:rPr lang="en-US" sz="380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Y" sz="38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formación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certificación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pueden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contribuir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mejorar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calidad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servicios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prestados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beneficiando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quienes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requieren</a:t>
            </a:r>
            <a:r>
              <a:rPr lang="en-US" sz="3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Y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74236" y="735675"/>
            <a:ext cx="18375319" cy="3111184"/>
            <a:chOff x="0" y="0"/>
            <a:chExt cx="4839590" cy="8194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9590" cy="819407"/>
            </a:xfrm>
            <a:custGeom>
              <a:avLst/>
              <a:gdLst/>
              <a:ahLst/>
              <a:cxnLst/>
              <a:rect l="l" t="t" r="r" b="b"/>
              <a:pathLst>
                <a:path w="4839590" h="819407">
                  <a:moveTo>
                    <a:pt x="0" y="0"/>
                  </a:moveTo>
                  <a:lnTo>
                    <a:pt x="4839590" y="0"/>
                  </a:lnTo>
                  <a:lnTo>
                    <a:pt x="4839590" y="819407"/>
                  </a:lnTo>
                  <a:lnTo>
                    <a:pt x="0" y="819407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00624" y="836345"/>
            <a:ext cx="2367476" cy="1454922"/>
          </a:xfrm>
          <a:custGeom>
            <a:avLst/>
            <a:gdLst/>
            <a:ahLst/>
            <a:cxnLst/>
            <a:rect l="l" t="t" r="r" b="b"/>
            <a:pathLst>
              <a:path w="2367476" h="1454922">
                <a:moveTo>
                  <a:pt x="0" y="0"/>
                </a:moveTo>
                <a:lnTo>
                  <a:pt x="2367476" y="0"/>
                </a:lnTo>
                <a:lnTo>
                  <a:pt x="2367476" y="1454922"/>
                </a:lnTo>
                <a:lnTo>
                  <a:pt x="0" y="14549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36621" y="3968434"/>
            <a:ext cx="16281691" cy="128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 dirty="0">
                <a:solidFill>
                  <a:srgbClr val="737373"/>
                </a:solidFill>
                <a:latin typeface="Open Sauce"/>
              </a:rPr>
              <a:t>Se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convocó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a un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proceso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regional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sobre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servicios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formación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certificación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sobre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los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cuidados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3999" dirty="0">
                <a:solidFill>
                  <a:srgbClr val="737373"/>
                </a:solidFill>
                <a:latin typeface="Open Sauce"/>
              </a:rPr>
              <a:t> 2022 y 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38548" y="858567"/>
            <a:ext cx="11610904" cy="2108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3"/>
              </a:lnSpc>
            </a:pPr>
            <a:r>
              <a:rPr lang="en-US" sz="6082" spc="596" dirty="0" err="1">
                <a:solidFill>
                  <a:srgbClr val="230050"/>
                </a:solidFill>
                <a:latin typeface="DM Sans Bold"/>
              </a:rPr>
              <a:t>Proceso</a:t>
            </a:r>
            <a:r>
              <a:rPr lang="en-US" sz="6082" spc="596" dirty="0">
                <a:solidFill>
                  <a:srgbClr val="230050"/>
                </a:solidFill>
                <a:latin typeface="DM Sans Bold"/>
              </a:rPr>
              <a:t> regional OIT y OIT/CINTERFOR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68100" y="6087900"/>
            <a:ext cx="14535549" cy="401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7" lvl="1" indent="-421003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676767"/>
                </a:solidFill>
                <a:latin typeface="Open Sauce"/>
              </a:rPr>
              <a:t>Departamento</a:t>
            </a:r>
            <a:r>
              <a:rPr lang="en-US" sz="3899" dirty="0">
                <a:solidFill>
                  <a:srgbClr val="676767"/>
                </a:solidFill>
                <a:latin typeface="Open Sauce"/>
              </a:rPr>
              <a:t> de </a:t>
            </a:r>
            <a:r>
              <a:rPr lang="en-US" sz="3899" dirty="0" err="1">
                <a:solidFill>
                  <a:srgbClr val="676767"/>
                </a:solidFill>
                <a:latin typeface="Open Sauce"/>
              </a:rPr>
              <a:t>género</a:t>
            </a:r>
            <a:r>
              <a:rPr lang="en-US" sz="3899" dirty="0">
                <a:solidFill>
                  <a:srgbClr val="676767"/>
                </a:solidFill>
                <a:latin typeface="Open Sauce"/>
              </a:rPr>
              <a:t>, </a:t>
            </a:r>
            <a:r>
              <a:rPr lang="en-US" sz="3899" dirty="0" err="1">
                <a:solidFill>
                  <a:srgbClr val="676767"/>
                </a:solidFill>
                <a:latin typeface="Open Sauce"/>
              </a:rPr>
              <a:t>equidad</a:t>
            </a:r>
            <a:r>
              <a:rPr lang="en-US" sz="3899" dirty="0">
                <a:solidFill>
                  <a:srgbClr val="676767"/>
                </a:solidFill>
                <a:latin typeface="Open Sauce"/>
              </a:rPr>
              <a:t>, </a:t>
            </a:r>
            <a:r>
              <a:rPr lang="en-US" sz="3899" dirty="0" err="1">
                <a:solidFill>
                  <a:srgbClr val="676767"/>
                </a:solidFill>
                <a:latin typeface="Open Sauce"/>
              </a:rPr>
              <a:t>diversidad</a:t>
            </a:r>
            <a:r>
              <a:rPr lang="en-US" sz="3899" dirty="0">
                <a:solidFill>
                  <a:srgbClr val="676767"/>
                </a:solidFill>
                <a:latin typeface="Open Sauce"/>
              </a:rPr>
              <a:t> e </a:t>
            </a:r>
            <a:r>
              <a:rPr lang="en-US" sz="3899" dirty="0" err="1">
                <a:solidFill>
                  <a:srgbClr val="676767"/>
                </a:solidFill>
                <a:latin typeface="Open Sauce"/>
              </a:rPr>
              <a:t>inclusión</a:t>
            </a:r>
            <a:r>
              <a:rPr lang="en-US" sz="3899" dirty="0">
                <a:solidFill>
                  <a:srgbClr val="676767"/>
                </a:solidFill>
                <a:latin typeface="Open Sauce"/>
              </a:rPr>
              <a:t> (GEDI)</a:t>
            </a:r>
          </a:p>
          <a:p>
            <a:pPr marL="842007" lvl="1" indent="-421003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676767"/>
                </a:solidFill>
                <a:latin typeface="Open Sauce"/>
              </a:rPr>
              <a:t>Departamento</a:t>
            </a:r>
            <a:r>
              <a:rPr lang="en-US" sz="3899" dirty="0">
                <a:solidFill>
                  <a:srgbClr val="676767"/>
                </a:solidFill>
                <a:latin typeface="Open Sauce"/>
              </a:rPr>
              <a:t> de </a:t>
            </a:r>
            <a:r>
              <a:rPr lang="en-US" sz="3899" dirty="0" err="1">
                <a:solidFill>
                  <a:srgbClr val="676767"/>
                </a:solidFill>
                <a:latin typeface="Open Sauce"/>
              </a:rPr>
              <a:t>Competencias</a:t>
            </a:r>
            <a:r>
              <a:rPr lang="en-US" sz="3899" dirty="0">
                <a:solidFill>
                  <a:srgbClr val="676767"/>
                </a:solidFill>
                <a:latin typeface="Open Sauce"/>
              </a:rPr>
              <a:t> (SKILLS)</a:t>
            </a:r>
          </a:p>
          <a:p>
            <a:pPr marL="842007" lvl="1" indent="-421003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676767"/>
                </a:solidFill>
                <a:latin typeface="Open Sauce"/>
              </a:rPr>
              <a:t>La </a:t>
            </a:r>
            <a:r>
              <a:rPr lang="en-US" sz="3899" dirty="0" err="1">
                <a:solidFill>
                  <a:srgbClr val="676767"/>
                </a:solidFill>
                <a:latin typeface="Open Sauce"/>
              </a:rPr>
              <a:t>oficina</a:t>
            </a:r>
            <a:r>
              <a:rPr lang="en-US" sz="3899" dirty="0">
                <a:solidFill>
                  <a:srgbClr val="676767"/>
                </a:solidFill>
                <a:latin typeface="Open Sauce"/>
              </a:rPr>
              <a:t> regional de OIT</a:t>
            </a:r>
          </a:p>
          <a:p>
            <a:pPr marL="842007" lvl="1" indent="-421003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676767"/>
                </a:solidFill>
                <a:latin typeface="Open Sauce"/>
              </a:rPr>
              <a:t>OIT/</a:t>
            </a:r>
            <a:r>
              <a:rPr lang="en-US" sz="3899" dirty="0" err="1">
                <a:solidFill>
                  <a:srgbClr val="676767"/>
                </a:solidFill>
                <a:latin typeface="Open Sauce"/>
              </a:rPr>
              <a:t>Cinterfor</a:t>
            </a:r>
            <a:endParaRPr lang="en-US" sz="3899" dirty="0">
              <a:solidFill>
                <a:srgbClr val="676767"/>
              </a:solidFill>
              <a:latin typeface="Open Sauce"/>
            </a:endParaRPr>
          </a:p>
          <a:p>
            <a:pPr algn="ctr">
              <a:lnSpc>
                <a:spcPts val="4759"/>
              </a:lnSpc>
            </a:pPr>
            <a:endParaRPr lang="en-US" sz="3899" dirty="0">
              <a:solidFill>
                <a:srgbClr val="676767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159369"/>
            <a:ext cx="18287996" cy="9020127"/>
            <a:chOff x="0" y="-19050"/>
            <a:chExt cx="4816592" cy="2375673"/>
          </a:xfrm>
        </p:grpSpPr>
        <p:sp>
          <p:nvSpPr>
            <p:cNvPr id="4" name="Freeform 4"/>
            <p:cNvSpPr/>
            <p:nvPr/>
          </p:nvSpPr>
          <p:spPr>
            <a:xfrm>
              <a:off x="0" y="184889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6621" y="3958909"/>
            <a:ext cx="16281691" cy="724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Definir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un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marco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referencia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para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diseño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implementación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políticas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formación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profesional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para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reconocimiento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del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trabajo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cuidados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br>
              <a:rPr lang="en-US" sz="4400" dirty="0">
                <a:solidFill>
                  <a:srgbClr val="737373"/>
                </a:solidFill>
                <a:latin typeface="Open Sauce"/>
              </a:rPr>
            </a:b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Elaboración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una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Guía</a:t>
            </a: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5720"/>
              </a:lnSpc>
            </a:pP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400" dirty="0">
                <a:solidFill>
                  <a:srgbClr val="737373"/>
                </a:solidFill>
                <a:latin typeface="Open Sauce"/>
              </a:rPr>
              <a:t> que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contribuyan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políticas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nacionales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que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procuren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br>
              <a:rPr lang="en-US" sz="4400" dirty="0">
                <a:solidFill>
                  <a:srgbClr val="737373"/>
                </a:solidFill>
                <a:latin typeface="Open Sauce"/>
              </a:rPr>
            </a:br>
            <a:r>
              <a:rPr lang="en-US" sz="4400" dirty="0">
                <a:solidFill>
                  <a:srgbClr val="737373"/>
                </a:solidFill>
                <a:latin typeface="Open Sauce"/>
              </a:rPr>
              <a:t>la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igualdad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y la tutela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los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derechos de personas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cuidadas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cuidadoras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>
              <a:lnSpc>
                <a:spcPts val="5199"/>
              </a:lnSpc>
            </a:pPr>
            <a:endParaRPr lang="en-US" sz="4400" dirty="0">
              <a:solidFill>
                <a:srgbClr val="737373"/>
              </a:solidFill>
              <a:latin typeface="Open Sauc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0" y="0"/>
            <a:ext cx="18301083" cy="3127612"/>
            <a:chOff x="0" y="0"/>
            <a:chExt cx="4820038" cy="82373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20038" cy="823733"/>
            </a:xfrm>
            <a:custGeom>
              <a:avLst/>
              <a:gdLst/>
              <a:ahLst/>
              <a:cxnLst/>
              <a:rect l="l" t="t" r="r" b="b"/>
              <a:pathLst>
                <a:path w="4820038" h="823733">
                  <a:moveTo>
                    <a:pt x="0" y="0"/>
                  </a:moveTo>
                  <a:lnTo>
                    <a:pt x="4820038" y="0"/>
                  </a:lnTo>
                  <a:lnTo>
                    <a:pt x="4820038" y="823733"/>
                  </a:lnTo>
                  <a:lnTo>
                    <a:pt x="0" y="823733"/>
                  </a:ln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929474"/>
            <a:ext cx="1355817" cy="1352427"/>
          </a:xfrm>
          <a:custGeom>
            <a:avLst/>
            <a:gdLst/>
            <a:ahLst/>
            <a:cxnLst/>
            <a:rect l="l" t="t" r="r" b="b"/>
            <a:pathLst>
              <a:path w="1355817" h="1352427">
                <a:moveTo>
                  <a:pt x="0" y="0"/>
                </a:moveTo>
                <a:lnTo>
                  <a:pt x="1355817" y="0"/>
                </a:lnTo>
                <a:lnTo>
                  <a:pt x="1355817" y="1352428"/>
                </a:lnTo>
                <a:lnTo>
                  <a:pt x="0" y="13524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858873" y="1020672"/>
            <a:ext cx="11610904" cy="102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3"/>
              </a:lnSpc>
            </a:pPr>
            <a:r>
              <a:rPr lang="en-US" sz="6082" spc="596" dirty="0" err="1">
                <a:solidFill>
                  <a:srgbClr val="230050"/>
                </a:solidFill>
                <a:latin typeface="DM Sans Bold"/>
              </a:rPr>
              <a:t>Objetivo</a:t>
            </a:r>
            <a:endParaRPr lang="en-US" sz="6082" spc="596" dirty="0">
              <a:solidFill>
                <a:srgbClr val="230050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792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1" y="764664"/>
            <a:ext cx="18783294" cy="3127612"/>
            <a:chOff x="0" y="0"/>
            <a:chExt cx="4947040" cy="8237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23733"/>
            </a:xfrm>
            <a:custGeom>
              <a:avLst/>
              <a:gdLst/>
              <a:ahLst/>
              <a:cxnLst/>
              <a:rect l="l" t="t" r="r" b="b"/>
              <a:pathLst>
                <a:path w="4947040" h="823733">
                  <a:moveTo>
                    <a:pt x="0" y="0"/>
                  </a:moveTo>
                  <a:lnTo>
                    <a:pt x="4947040" y="0"/>
                  </a:lnTo>
                  <a:lnTo>
                    <a:pt x="4947040" y="823733"/>
                  </a:lnTo>
                  <a:lnTo>
                    <a:pt x="0" y="823733"/>
                  </a:ln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831705" y="840654"/>
            <a:ext cx="1660046" cy="1487816"/>
          </a:xfrm>
          <a:custGeom>
            <a:avLst/>
            <a:gdLst/>
            <a:ahLst/>
            <a:cxnLst/>
            <a:rect l="l" t="t" r="r" b="b"/>
            <a:pathLst>
              <a:path w="1660046" h="1487816">
                <a:moveTo>
                  <a:pt x="0" y="0"/>
                </a:moveTo>
                <a:lnTo>
                  <a:pt x="1660045" y="0"/>
                </a:lnTo>
                <a:lnTo>
                  <a:pt x="1660045" y="1487816"/>
                </a:lnTo>
                <a:lnTo>
                  <a:pt x="0" y="1487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85800" y="3858720"/>
            <a:ext cx="15674510" cy="783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4000" dirty="0">
                <a:solidFill>
                  <a:srgbClr val="737373"/>
                </a:solidFill>
                <a:latin typeface="Open Sauce"/>
              </a:rPr>
              <a:t>Los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resultados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este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proceso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llevaron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la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realización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de un Taller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técnico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presencial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: </a:t>
            </a:r>
            <a:br>
              <a:rPr lang="en-US" sz="4000" dirty="0">
                <a:solidFill>
                  <a:srgbClr val="737373"/>
                </a:solidFill>
                <a:latin typeface="Open Sauce"/>
              </a:rPr>
            </a:br>
            <a:endParaRPr lang="en-US" sz="4000" dirty="0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5599"/>
              </a:lnSpc>
            </a:pPr>
            <a:r>
              <a:rPr lang="en-US" sz="4000" dirty="0">
                <a:solidFill>
                  <a:srgbClr val="737373"/>
                </a:solidFill>
                <a:latin typeface="Open Sauce"/>
              </a:rPr>
              <a:t>11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países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de la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región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- 14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instituciones</a:t>
            </a:r>
            <a:br>
              <a:rPr lang="en-US" sz="4000" dirty="0">
                <a:solidFill>
                  <a:srgbClr val="737373"/>
                </a:solidFill>
                <a:latin typeface="Open Sauce"/>
              </a:rPr>
            </a:br>
            <a:endParaRPr lang="en-US" sz="4000" dirty="0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676767"/>
                </a:solidFill>
                <a:latin typeface="Open Sauce"/>
              </a:rPr>
              <a:t>2,5 días de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intercambio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y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trabajo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conjunto con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los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objetivos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de: </a:t>
            </a:r>
          </a:p>
          <a:p>
            <a:pPr marL="863596" lvl="1" indent="-431798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Socializar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y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consensuar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los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productos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del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proceso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regional </a:t>
            </a:r>
          </a:p>
          <a:p>
            <a:pPr marL="863596" lvl="1" indent="-431798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Fortalecer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la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identidad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y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consolidar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el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trabajo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de la red. </a:t>
            </a:r>
          </a:p>
          <a:p>
            <a:pPr marL="863596" lvl="1" indent="-431798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Acordar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una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hoja de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ruta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para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continuar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el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</a:t>
            </a:r>
            <a:r>
              <a:rPr lang="en-US" sz="3999" dirty="0" err="1">
                <a:solidFill>
                  <a:srgbClr val="676767"/>
                </a:solidFill>
                <a:latin typeface="Open Sauce"/>
              </a:rPr>
              <a:t>trabajo</a:t>
            </a:r>
            <a:r>
              <a:rPr lang="en-US" sz="3999" dirty="0">
                <a:solidFill>
                  <a:srgbClr val="676767"/>
                </a:solidFill>
                <a:latin typeface="Open Sauce"/>
              </a:rPr>
              <a:t> conjunto</a:t>
            </a:r>
          </a:p>
          <a:p>
            <a:pPr marL="863596" lvl="1" indent="-431798">
              <a:lnSpc>
                <a:spcPts val="5599"/>
              </a:lnSpc>
              <a:buFont typeface="Arial"/>
              <a:buChar char="•"/>
            </a:pPr>
            <a:endParaRPr lang="en-US" sz="3999" dirty="0">
              <a:solidFill>
                <a:srgbClr val="676767"/>
              </a:solidFill>
              <a:latin typeface="Open Sauce"/>
            </a:endParaRPr>
          </a:p>
          <a:p>
            <a:pPr marL="863596" lvl="1" indent="-431798">
              <a:lnSpc>
                <a:spcPts val="5599"/>
              </a:lnSpc>
              <a:buFont typeface="Arial"/>
              <a:buChar char="•"/>
            </a:pPr>
            <a:endParaRPr lang="en-US" sz="3999" dirty="0">
              <a:solidFill>
                <a:srgbClr val="676767"/>
              </a:solidFill>
              <a:latin typeface="Open Sauc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858873" y="1020672"/>
            <a:ext cx="14259439" cy="102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3"/>
              </a:lnSpc>
            </a:pPr>
            <a:r>
              <a:rPr lang="en-US" sz="6082" spc="596" dirty="0" err="1">
                <a:solidFill>
                  <a:srgbClr val="230050"/>
                </a:solidFill>
                <a:latin typeface="DM Sans Bold"/>
              </a:rPr>
              <a:t>Reunión</a:t>
            </a:r>
            <a:r>
              <a:rPr lang="en-US" sz="6082" spc="596" dirty="0">
                <a:solidFill>
                  <a:srgbClr val="230050"/>
                </a:solidFill>
                <a:latin typeface="DM Sans Bold"/>
              </a:rPr>
              <a:t> regional </a:t>
            </a:r>
            <a:r>
              <a:rPr lang="en-US" sz="6082" spc="596" dirty="0" err="1">
                <a:solidFill>
                  <a:srgbClr val="230050"/>
                </a:solidFill>
                <a:latin typeface="DM Sans Bold"/>
              </a:rPr>
              <a:t>presencial</a:t>
            </a:r>
            <a:endParaRPr lang="en-US" sz="6082" spc="596" dirty="0">
              <a:solidFill>
                <a:srgbClr val="230050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4524" y="3987165"/>
            <a:ext cx="16281691" cy="565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400" dirty="0">
                <a:solidFill>
                  <a:srgbClr val="737373"/>
                </a:solidFill>
                <a:latin typeface="Open Sauce"/>
              </a:rPr>
              <a:t>Hoja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Ruta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2024-2025 </a:t>
            </a:r>
          </a:p>
          <a:p>
            <a:pPr>
              <a:lnSpc>
                <a:spcPts val="5720"/>
              </a:lnSpc>
            </a:pP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 marL="1899921" lvl="2" indent="-633307">
              <a:lnSpc>
                <a:spcPts val="5720"/>
              </a:lnSpc>
              <a:buFont typeface="Arial"/>
              <a:buChar char="⚬"/>
            </a:pPr>
            <a:r>
              <a:rPr lang="en-US" sz="4400" dirty="0">
                <a:solidFill>
                  <a:srgbClr val="737373"/>
                </a:solidFill>
                <a:latin typeface="Open Sauce"/>
              </a:rPr>
              <a:t>para la red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instituciones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FP y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certificación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competencias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laborales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cuidados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países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América Latina y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Caribe</a:t>
            </a:r>
          </a:p>
          <a:p>
            <a:pPr>
              <a:lnSpc>
                <a:spcPts val="5720"/>
              </a:lnSpc>
            </a:pP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 marL="2590808" lvl="3" indent="-647702">
              <a:lnSpc>
                <a:spcPts val="5200"/>
              </a:lnSpc>
              <a:buFont typeface="Arial"/>
              <a:buChar char="￭"/>
            </a:pP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identificando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recursos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,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productos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,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buenas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prácticas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,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potenciales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socios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,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plazos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posibles</a:t>
            </a:r>
            <a:r>
              <a:rPr lang="en-US" sz="40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000" dirty="0" err="1">
                <a:solidFill>
                  <a:srgbClr val="737373"/>
                </a:solidFill>
                <a:latin typeface="Open Sauce"/>
              </a:rPr>
              <a:t>liderazgos</a:t>
            </a:r>
            <a:endParaRPr lang="en-US" sz="4000" dirty="0">
              <a:solidFill>
                <a:srgbClr val="737373"/>
              </a:solidFill>
              <a:latin typeface="Open Sauc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482211" y="677161"/>
            <a:ext cx="18783294" cy="3086100"/>
            <a:chOff x="0" y="0"/>
            <a:chExt cx="494704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895311" y="1149330"/>
            <a:ext cx="11610904" cy="102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3"/>
              </a:lnSpc>
            </a:pPr>
            <a:r>
              <a:rPr lang="en-US" sz="6082" spc="596" dirty="0" err="1">
                <a:solidFill>
                  <a:srgbClr val="230050"/>
                </a:solidFill>
                <a:latin typeface="DM Sans Bold"/>
              </a:rPr>
              <a:t>Productos</a:t>
            </a:r>
            <a:endParaRPr lang="en-US" sz="6082" spc="596" dirty="0">
              <a:solidFill>
                <a:srgbClr val="230050"/>
              </a:solidFill>
              <a:latin typeface="DM Sans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28700" y="1365128"/>
            <a:ext cx="3295548" cy="696185"/>
          </a:xfrm>
          <a:custGeom>
            <a:avLst/>
            <a:gdLst/>
            <a:ahLst/>
            <a:cxnLst/>
            <a:rect l="l" t="t" r="r" b="b"/>
            <a:pathLst>
              <a:path w="3295548" h="696185">
                <a:moveTo>
                  <a:pt x="0" y="0"/>
                </a:moveTo>
                <a:lnTo>
                  <a:pt x="3295548" y="0"/>
                </a:lnTo>
                <a:lnTo>
                  <a:pt x="3295548" y="696185"/>
                </a:lnTo>
                <a:lnTo>
                  <a:pt x="0" y="6961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D2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213588" y="801802"/>
            <a:ext cx="1822836" cy="1822836"/>
          </a:xfrm>
          <a:custGeom>
            <a:avLst/>
            <a:gdLst/>
            <a:ahLst/>
            <a:cxnLst/>
            <a:rect l="l" t="t" r="r" b="b"/>
            <a:pathLst>
              <a:path w="1822836" h="1822836">
                <a:moveTo>
                  <a:pt x="0" y="0"/>
                </a:moveTo>
                <a:lnTo>
                  <a:pt x="1822836" y="0"/>
                </a:lnTo>
                <a:lnTo>
                  <a:pt x="1822836" y="1822837"/>
                </a:lnTo>
                <a:lnTo>
                  <a:pt x="0" y="18228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03155" y="3733218"/>
            <a:ext cx="16281691" cy="71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 dirty="0">
                <a:solidFill>
                  <a:srgbClr val="737373"/>
                </a:solidFill>
                <a:latin typeface="Open Sauce"/>
              </a:rPr>
              <a:t>4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ejes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estructurantes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de la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estrategia</a:t>
            </a:r>
            <a:endParaRPr lang="en-US" sz="4400" dirty="0">
              <a:solidFill>
                <a:srgbClr val="737373"/>
              </a:solidFill>
              <a:latin typeface="Open Sauc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895311" y="1149330"/>
            <a:ext cx="11610904" cy="102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3"/>
              </a:lnSpc>
            </a:pPr>
            <a:r>
              <a:rPr lang="en-US" sz="6082" spc="596" dirty="0">
                <a:solidFill>
                  <a:srgbClr val="230050"/>
                </a:solidFill>
                <a:latin typeface="DM Sans Bold"/>
              </a:rPr>
              <a:t>Hoja de </a:t>
            </a:r>
            <a:r>
              <a:rPr lang="en-US" sz="6082" spc="596" dirty="0" err="1">
                <a:solidFill>
                  <a:srgbClr val="230050"/>
                </a:solidFill>
                <a:latin typeface="DM Sans Bold"/>
              </a:rPr>
              <a:t>ruta</a:t>
            </a:r>
            <a:endParaRPr lang="en-US" sz="6082" spc="596" dirty="0">
              <a:solidFill>
                <a:srgbClr val="230050"/>
              </a:solidFill>
              <a:latin typeface="DM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29383" y="4825078"/>
            <a:ext cx="14829234" cy="470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Eje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1.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Formación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integral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en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cuidados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a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integrantes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de la Red Regional</a:t>
            </a:r>
          </a:p>
          <a:p>
            <a:pPr>
              <a:lnSpc>
                <a:spcPts val="4620"/>
              </a:lnSpc>
            </a:pPr>
            <a:endParaRPr lang="en-US" sz="3399" dirty="0">
              <a:solidFill>
                <a:srgbClr val="230050"/>
              </a:solidFill>
              <a:latin typeface="Open Sauce"/>
            </a:endParaRPr>
          </a:p>
          <a:p>
            <a:pPr>
              <a:lnSpc>
                <a:spcPts val="4620"/>
              </a:lnSpc>
            </a:pPr>
            <a:r>
              <a:rPr lang="en-US" sz="3300" dirty="0" err="1">
                <a:solidFill>
                  <a:srgbClr val="230050"/>
                </a:solidFill>
                <a:latin typeface="Open Sauce"/>
              </a:rPr>
              <a:t>Eje</a:t>
            </a:r>
            <a:r>
              <a:rPr lang="en-US" sz="3300" dirty="0">
                <a:solidFill>
                  <a:srgbClr val="230050"/>
                </a:solidFill>
                <a:latin typeface="Open Sauce"/>
              </a:rPr>
              <a:t> 2. Desarrollo de </a:t>
            </a:r>
            <a:r>
              <a:rPr lang="en-US" sz="3300" dirty="0" err="1">
                <a:solidFill>
                  <a:srgbClr val="230050"/>
                </a:solidFill>
                <a:latin typeface="Open Sauce"/>
              </a:rPr>
              <a:t>una</a:t>
            </a:r>
            <a:r>
              <a:rPr lang="en-US" sz="3300" dirty="0">
                <a:solidFill>
                  <a:srgbClr val="230050"/>
                </a:solidFill>
                <a:latin typeface="Open Sauce"/>
              </a:rPr>
              <a:t> </a:t>
            </a:r>
            <a:r>
              <a:rPr lang="en-US" sz="3300" dirty="0" err="1">
                <a:solidFill>
                  <a:srgbClr val="230050"/>
                </a:solidFill>
                <a:latin typeface="Open Sauce"/>
              </a:rPr>
              <a:t>estrategia</a:t>
            </a:r>
            <a:r>
              <a:rPr lang="en-US" sz="3300" dirty="0">
                <a:solidFill>
                  <a:srgbClr val="230050"/>
                </a:solidFill>
                <a:latin typeface="Open Sauce"/>
              </a:rPr>
              <a:t> de </a:t>
            </a:r>
            <a:r>
              <a:rPr lang="en-US" sz="3300" dirty="0" err="1">
                <a:solidFill>
                  <a:srgbClr val="230050"/>
                </a:solidFill>
                <a:latin typeface="Open Sauce"/>
              </a:rPr>
              <a:t>fortalecimiento</a:t>
            </a:r>
            <a:r>
              <a:rPr lang="en-US" sz="3300" dirty="0">
                <a:solidFill>
                  <a:srgbClr val="230050"/>
                </a:solidFill>
                <a:latin typeface="Open Sauce"/>
              </a:rPr>
              <a:t> del </a:t>
            </a:r>
            <a:r>
              <a:rPr lang="en-US" sz="3300" dirty="0" err="1">
                <a:solidFill>
                  <a:srgbClr val="230050"/>
                </a:solidFill>
                <a:latin typeface="Open Sauce"/>
              </a:rPr>
              <a:t>Diálogo</a:t>
            </a:r>
            <a:r>
              <a:rPr lang="en-US" sz="3300" dirty="0">
                <a:solidFill>
                  <a:srgbClr val="230050"/>
                </a:solidFill>
                <a:latin typeface="Open Sauce"/>
              </a:rPr>
              <a:t> Social para la </a:t>
            </a:r>
            <a:r>
              <a:rPr lang="en-US" sz="3300" dirty="0" err="1">
                <a:solidFill>
                  <a:srgbClr val="230050"/>
                </a:solidFill>
                <a:latin typeface="Open Sauce"/>
              </a:rPr>
              <a:t>formación</a:t>
            </a:r>
            <a:r>
              <a:rPr lang="en-US" sz="3300" dirty="0">
                <a:solidFill>
                  <a:srgbClr val="230050"/>
                </a:solidFill>
                <a:latin typeface="Open Sauce"/>
              </a:rPr>
              <a:t> y </a:t>
            </a:r>
            <a:r>
              <a:rPr lang="en-US" sz="3300" dirty="0" err="1">
                <a:solidFill>
                  <a:srgbClr val="230050"/>
                </a:solidFill>
                <a:latin typeface="Open Sauce"/>
              </a:rPr>
              <a:t>certificación</a:t>
            </a:r>
            <a:r>
              <a:rPr lang="en-US" sz="3300" dirty="0">
                <a:solidFill>
                  <a:srgbClr val="230050"/>
                </a:solidFill>
                <a:latin typeface="Open Sauce"/>
              </a:rPr>
              <a:t> </a:t>
            </a:r>
            <a:r>
              <a:rPr lang="en-US" sz="3300" dirty="0" err="1">
                <a:solidFill>
                  <a:srgbClr val="230050"/>
                </a:solidFill>
                <a:latin typeface="Open Sauce"/>
              </a:rPr>
              <a:t>en</a:t>
            </a:r>
            <a:r>
              <a:rPr lang="en-US" sz="3300" dirty="0">
                <a:solidFill>
                  <a:srgbClr val="230050"/>
                </a:solidFill>
                <a:latin typeface="Open Sauce"/>
              </a:rPr>
              <a:t> </a:t>
            </a:r>
            <a:r>
              <a:rPr lang="en-US" sz="3300" dirty="0" err="1">
                <a:solidFill>
                  <a:srgbClr val="230050"/>
                </a:solidFill>
                <a:latin typeface="Open Sauce"/>
              </a:rPr>
              <a:t>cuidados</a:t>
            </a:r>
            <a:endParaRPr lang="en-US" sz="3300" dirty="0">
              <a:solidFill>
                <a:srgbClr val="230050"/>
              </a:solidFill>
              <a:latin typeface="Open Sauce"/>
            </a:endParaRPr>
          </a:p>
          <a:p>
            <a:pPr algn="ctr">
              <a:lnSpc>
                <a:spcPts val="4620"/>
              </a:lnSpc>
            </a:pPr>
            <a:endParaRPr lang="en-US" sz="3300" dirty="0">
              <a:solidFill>
                <a:srgbClr val="230050"/>
              </a:solidFill>
              <a:latin typeface="Open Sauce"/>
            </a:endParaRP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Eje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3. Desarrollo de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una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estrategia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para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el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trabajo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externo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de la red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230050"/>
              </a:solidFill>
              <a:latin typeface="Open Sauce"/>
            </a:endParaRP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Eje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4.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Intercambio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de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experiencias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y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buenas</a:t>
            </a:r>
            <a:r>
              <a:rPr lang="en-US" sz="3399" dirty="0">
                <a:solidFill>
                  <a:srgbClr val="230050"/>
                </a:solidFill>
                <a:latin typeface="Open Sauce"/>
              </a:rPr>
              <a:t> </a:t>
            </a:r>
            <a:r>
              <a:rPr lang="en-US" sz="3399" dirty="0" err="1">
                <a:solidFill>
                  <a:srgbClr val="230050"/>
                </a:solidFill>
                <a:latin typeface="Open Sauce"/>
              </a:rPr>
              <a:t>prácticas</a:t>
            </a:r>
            <a:endParaRPr lang="en-US" sz="3399" dirty="0">
              <a:solidFill>
                <a:srgbClr val="23005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36" y="8056250"/>
            <a:ext cx="4398484" cy="2230750"/>
          </a:xfrm>
          <a:custGeom>
            <a:avLst/>
            <a:gdLst/>
            <a:ahLst/>
            <a:cxnLst/>
            <a:rect l="l" t="t" r="r" b="b"/>
            <a:pathLst>
              <a:path w="4398484" h="2230750">
                <a:moveTo>
                  <a:pt x="0" y="0"/>
                </a:moveTo>
                <a:lnTo>
                  <a:pt x="4398484" y="0"/>
                </a:lnTo>
                <a:lnTo>
                  <a:pt x="4398484" y="2230750"/>
                </a:lnTo>
                <a:lnTo>
                  <a:pt x="0" y="2230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041199"/>
            <a:ext cx="18288000" cy="8245801"/>
            <a:chOff x="0" y="0"/>
            <a:chExt cx="4816593" cy="21717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71734"/>
            </a:xfrm>
            <a:custGeom>
              <a:avLst/>
              <a:gdLst/>
              <a:ahLst/>
              <a:cxnLst/>
              <a:rect l="l" t="t" r="r" b="b"/>
              <a:pathLst>
                <a:path w="4816592" h="2171734">
                  <a:moveTo>
                    <a:pt x="0" y="0"/>
                  </a:moveTo>
                  <a:lnTo>
                    <a:pt x="4816592" y="0"/>
                  </a:lnTo>
                  <a:lnTo>
                    <a:pt x="4816592" y="2171734"/>
                  </a:lnTo>
                  <a:lnTo>
                    <a:pt x="0" y="2171734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06214" y="8056250"/>
            <a:ext cx="1794869" cy="2230750"/>
            <a:chOff x="0" y="0"/>
            <a:chExt cx="2393159" cy="297433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596131"/>
              <a:ext cx="2393159" cy="2378202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8CE16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00449" y="0"/>
              <a:ext cx="1192261" cy="1192261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2D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1665" y="1434041"/>
              <a:ext cx="2061194" cy="637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0"/>
                </a:lnSpc>
              </a:pPr>
              <a:r>
                <a:rPr lang="en-US" sz="935" spc="91">
                  <a:solidFill>
                    <a:srgbClr val="FFFBFB"/>
                  </a:solidFill>
                  <a:latin typeface="Noto Sans"/>
                </a:rPr>
                <a:t>Estudios prospectivos en sectores verdes </a:t>
              </a:r>
            </a:p>
            <a:p>
              <a:pPr algn="ctr">
                <a:lnSpc>
                  <a:spcPts val="1290"/>
                </a:lnSpc>
              </a:pPr>
              <a:endParaRPr lang="en-US" sz="935" spc="91">
                <a:solidFill>
                  <a:srgbClr val="FFFBFB"/>
                </a:solidFill>
                <a:latin typeface="Noto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1143" y="2406625"/>
              <a:ext cx="1730873" cy="298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36"/>
                </a:lnSpc>
                <a:spcBef>
                  <a:spcPct val="0"/>
                </a:spcBef>
              </a:pPr>
              <a:r>
                <a:rPr lang="en-US" sz="1330" spc="130">
                  <a:solidFill>
                    <a:srgbClr val="FDFBFB"/>
                  </a:solidFill>
                  <a:latin typeface="Oswald"/>
                </a:rPr>
                <a:t>PIC N°4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118312" y="8201656"/>
            <a:ext cx="570674" cy="590606"/>
          </a:xfrm>
          <a:custGeom>
            <a:avLst/>
            <a:gdLst/>
            <a:ahLst/>
            <a:cxnLst/>
            <a:rect l="l" t="t" r="r" b="b"/>
            <a:pathLst>
              <a:path w="570674" h="590606">
                <a:moveTo>
                  <a:pt x="0" y="0"/>
                </a:moveTo>
                <a:lnTo>
                  <a:pt x="570674" y="0"/>
                </a:lnTo>
                <a:lnTo>
                  <a:pt x="570674" y="590607"/>
                </a:lnTo>
                <a:lnTo>
                  <a:pt x="0" y="59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482210" y="41512"/>
            <a:ext cx="18783294" cy="3086100"/>
            <a:chOff x="0" y="0"/>
            <a:chExt cx="494704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47040" cy="812800"/>
            </a:xfrm>
            <a:custGeom>
              <a:avLst/>
              <a:gdLst/>
              <a:ahLst/>
              <a:cxnLst/>
              <a:rect l="l" t="t" r="r" b="b"/>
              <a:pathLst>
                <a:path w="4947040" h="812800">
                  <a:moveTo>
                    <a:pt x="0" y="0"/>
                  </a:moveTo>
                  <a:lnTo>
                    <a:pt x="4947040" y="0"/>
                  </a:lnTo>
                  <a:lnTo>
                    <a:pt x="49470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213588" y="801802"/>
            <a:ext cx="1822836" cy="1822836"/>
          </a:xfrm>
          <a:custGeom>
            <a:avLst/>
            <a:gdLst/>
            <a:ahLst/>
            <a:cxnLst/>
            <a:rect l="l" t="t" r="r" b="b"/>
            <a:pathLst>
              <a:path w="1822836" h="1822836">
                <a:moveTo>
                  <a:pt x="0" y="0"/>
                </a:moveTo>
                <a:lnTo>
                  <a:pt x="1822836" y="0"/>
                </a:lnTo>
                <a:lnTo>
                  <a:pt x="1822836" y="1822837"/>
                </a:lnTo>
                <a:lnTo>
                  <a:pt x="0" y="18228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03155" y="3733218"/>
            <a:ext cx="16281691" cy="544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una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propuesta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formativa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dirigida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a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funcionarios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/as de las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instituciones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4400" dirty="0" err="1">
                <a:solidFill>
                  <a:srgbClr val="737373"/>
                </a:solidFill>
                <a:latin typeface="Open Sauce"/>
              </a:rPr>
              <a:t>participantes</a:t>
            </a:r>
            <a:r>
              <a:rPr lang="en-US" sz="4400" dirty="0">
                <a:solidFill>
                  <a:srgbClr val="737373"/>
                </a:solidFill>
                <a:latin typeface="Open Sauce"/>
              </a:rPr>
              <a:t>.</a:t>
            </a:r>
          </a:p>
          <a:p>
            <a:pPr>
              <a:lnSpc>
                <a:spcPts val="5720"/>
              </a:lnSpc>
            </a:pPr>
            <a:endParaRPr lang="en-US" sz="4400" dirty="0">
              <a:solidFill>
                <a:srgbClr val="737373"/>
              </a:solidFill>
              <a:latin typeface="Open Sauce"/>
            </a:endParaRPr>
          </a:p>
          <a:p>
            <a:pPr>
              <a:lnSpc>
                <a:spcPts val="5720"/>
              </a:lnSpc>
            </a:pPr>
            <a:r>
              <a:rPr lang="en-US" sz="4400" dirty="0">
                <a:solidFill>
                  <a:srgbClr val="737373"/>
                </a:solidFill>
                <a:latin typeface="Open Sauce"/>
              </a:rPr>
              <a:t>Para:</a:t>
            </a:r>
          </a:p>
          <a:p>
            <a:pPr marL="1684026" lvl="2" indent="-561342">
              <a:lnSpc>
                <a:spcPts val="5070"/>
              </a:lnSpc>
              <a:buFont typeface="Arial"/>
              <a:buChar char="⚬"/>
            </a:pP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Ofrecerles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insumos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teóricos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y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técnicos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que les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permitan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desarrollar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la agenda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cuidados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mejor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manera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 y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diálogo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con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otras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instituciones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cada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país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en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el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marco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del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desarrollo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políticas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o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sistema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 de </a:t>
            </a:r>
            <a:r>
              <a:rPr lang="en-US" sz="3900" dirty="0" err="1">
                <a:solidFill>
                  <a:srgbClr val="737373"/>
                </a:solidFill>
                <a:latin typeface="Open Sauce"/>
              </a:rPr>
              <a:t>cuidados</a:t>
            </a:r>
            <a:r>
              <a:rPr lang="en-US" sz="3900" dirty="0">
                <a:solidFill>
                  <a:srgbClr val="737373"/>
                </a:solidFill>
                <a:latin typeface="Open Sauce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95311" y="1177905"/>
            <a:ext cx="11610904" cy="141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Eje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1.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Formación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integral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en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cuidados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a </a:t>
            </a:r>
            <a:r>
              <a:rPr lang="en-US" sz="4082" spc="400" dirty="0" err="1">
                <a:solidFill>
                  <a:srgbClr val="230050"/>
                </a:solidFill>
                <a:latin typeface="DM Sans Bold"/>
              </a:rPr>
              <a:t>integrantes</a:t>
            </a:r>
            <a:r>
              <a:rPr lang="en-US" sz="4082" spc="400" dirty="0">
                <a:solidFill>
                  <a:srgbClr val="230050"/>
                </a:solidFill>
                <a:latin typeface="DM Sans Bold"/>
              </a:rPr>
              <a:t> de la Red Regional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FE46F1AD1D9A4EAC17483BC979BCF4" ma:contentTypeVersion="16" ma:contentTypeDescription="Crear nuevo documento." ma:contentTypeScope="" ma:versionID="7849d48c8ad69cc1021f3b244e785924">
  <xsd:schema xmlns:xsd="http://www.w3.org/2001/XMLSchema" xmlns:xs="http://www.w3.org/2001/XMLSchema" xmlns:p="http://schemas.microsoft.com/office/2006/metadata/properties" xmlns:ns2="f761120c-c1b9-4661-a1fe-de2bbf57ba11" xmlns:ns3="83eece14-90cc-4425-986c-64ac24007e54" targetNamespace="http://schemas.microsoft.com/office/2006/metadata/properties" ma:root="true" ma:fieldsID="61d674f39f9d84c6a3bb3696244785f4" ns2:_="" ns3:_="">
    <xsd:import namespace="f761120c-c1b9-4661-a1fe-de2bbf57ba11"/>
    <xsd:import namespace="83eece14-90cc-4425-986c-64ac24007e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f9f162d04a274eb586328ed998ed6cf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1120c-c1b9-4661-a1fe-de2bbf57ba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3453b3e1-1817-4d02-a8dd-e5c7641870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f9f162d04a274eb586328ed998ed6cf8" ma:index="23" ma:taxonomy="true" ma:internalName="f9f162d04a274eb586328ed998ed6cf8" ma:taxonomyFieldName="Metadatos" ma:displayName="Metadatos" ma:default="" ma:fieldId="{f9f162d0-4a27-4eb5-8632-8ed998ed6cf8}" ma:taxonomyMulti="true" ma:sspId="3453b3e1-1817-4d02-a8dd-e5c764187046" ma:termSetId="22035077-2e30-450f-99ac-889a3bec24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ece14-90cc-4425-986c-64ac24007e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c421a7-bb2e-4cdf-b15f-c1377499c571}" ma:internalName="TaxCatchAll" ma:showField="CatchAllData" ma:web="83eece14-90cc-4425-986c-64ac24007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f162d04a274eb586328ed998ed6cf8 xmlns="f761120c-c1b9-4661-a1fe-de2bbf57ba11">
      <Terms xmlns="http://schemas.microsoft.com/office/infopath/2007/PartnerControls"/>
    </f9f162d04a274eb586328ed998ed6cf8>
    <lcf76f155ced4ddcb4097134ff3c332f xmlns="f761120c-c1b9-4661-a1fe-de2bbf57ba11">
      <Terms xmlns="http://schemas.microsoft.com/office/infopath/2007/PartnerControls"/>
    </lcf76f155ced4ddcb4097134ff3c332f>
    <TaxCatchAll xmlns="83eece14-90cc-4425-986c-64ac24007e54" xsi:nil="true"/>
  </documentManagement>
</p:properties>
</file>

<file path=customXml/itemProps1.xml><?xml version="1.0" encoding="utf-8"?>
<ds:datastoreItem xmlns:ds="http://schemas.openxmlformats.org/officeDocument/2006/customXml" ds:itemID="{273ED17B-D0BC-41DB-8A01-9B80FB777ED9}"/>
</file>

<file path=customXml/itemProps2.xml><?xml version="1.0" encoding="utf-8"?>
<ds:datastoreItem xmlns:ds="http://schemas.openxmlformats.org/officeDocument/2006/customXml" ds:itemID="{3D362CBA-6D84-4B8D-8D77-D8732364D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50922-3382-4EEB-B010-5E296428C657}"/>
</file>

<file path=docProps/app.xml><?xml version="1.0" encoding="utf-8"?>
<Properties xmlns="http://schemas.openxmlformats.org/officeDocument/2006/extended-properties" xmlns:vt="http://schemas.openxmlformats.org/officeDocument/2006/docPropsVTypes">
  <TotalTime>5010</TotalTime>
  <Words>1048</Words>
  <Application>Microsoft Macintosh PowerPoint</Application>
  <PresentationFormat>Custom</PresentationFormat>
  <Paragraphs>134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Oswald</vt:lpstr>
      <vt:lpstr>Noto Sans</vt:lpstr>
      <vt:lpstr>Calibri</vt:lpstr>
      <vt:lpstr>Open Sans</vt:lpstr>
      <vt:lpstr>Arial</vt:lpstr>
      <vt:lpstr>Canva Sans Bold</vt:lpstr>
      <vt:lpstr>Open Sauce Bold</vt:lpstr>
      <vt:lpstr>DM Sans Bold</vt:lpstr>
      <vt:lpstr>Open Sauce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PPT_Cuidados_chile</dc:title>
  <dc:creator>Matosas, Anaclara</dc:creator>
  <cp:lastModifiedBy>Anne Caroline Posthuma</cp:lastModifiedBy>
  <cp:revision>4</cp:revision>
  <dcterms:created xsi:type="dcterms:W3CDTF">2006-08-16T00:00:00Z</dcterms:created>
  <dcterms:modified xsi:type="dcterms:W3CDTF">2023-10-12T11:09:13Z</dcterms:modified>
  <dc:identifier>DAFws14xtsM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0x010100C7FE46F1AD1D9A4EAC17483BC979BCF4</vt:lpwstr>
  </property>
</Properties>
</file>